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2" r:id="rId19"/>
    <p:sldId id="270" r:id="rId20"/>
    <p:sldId id="271" r:id="rId21"/>
    <p:sldId id="273" r:id="rId22"/>
    <p:sldId id="275" r:id="rId23"/>
    <p:sldId id="274" r:id="rId24"/>
    <p:sldId id="278" r:id="rId25"/>
    <p:sldId id="276" r:id="rId26"/>
    <p:sldId id="279" r:id="rId27"/>
    <p:sldId id="277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0" r:id="rId38"/>
    <p:sldId id="291" r:id="rId39"/>
    <p:sldId id="289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10" r:id="rId57"/>
    <p:sldId id="311" r:id="rId58"/>
    <p:sldId id="312" r:id="rId59"/>
    <p:sldId id="313" r:id="rId60"/>
    <p:sldId id="315" r:id="rId61"/>
    <p:sldId id="314" r:id="rId62"/>
    <p:sldId id="309" r:id="rId63"/>
    <p:sldId id="316" r:id="rId64"/>
    <p:sldId id="317" r:id="rId65"/>
    <p:sldId id="318" r:id="rId66"/>
    <p:sldId id="319" r:id="rId67"/>
    <p:sldId id="320" r:id="rId68"/>
    <p:sldId id="323" r:id="rId69"/>
    <p:sldId id="321" r:id="rId70"/>
    <p:sldId id="322" r:id="rId71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F3483-E4A0-402A-8530-C2AF55EDC8BF}" v="260" dt="2022-10-18T08:22:01.8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>
        <p:scale>
          <a:sx n="75" d="100"/>
          <a:sy n="75" d="100"/>
        </p:scale>
        <p:origin x="1694" y="46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
Quatrième niveau
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126">
          <p15:clr>
            <a:srgbClr val="F26B43"/>
          </p15:clr>
        </p15:guide>
        <p15:guide id="3" pos="5602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23">
          <p15:clr>
            <a:srgbClr val="F26B43"/>
          </p15:clr>
        </p15:guide>
        <p15:guide id="6" orient="horz" pos="3117">
          <p15:clr>
            <a:srgbClr val="F26B43"/>
          </p15:clr>
        </p15:guide>
        <p15:guide id="7" pos="570">
          <p15:clr>
            <a:srgbClr val="F26B43"/>
          </p15:clr>
        </p15:guide>
        <p15:guide id="8" pos="1155">
          <p15:clr>
            <a:srgbClr val="F26B43"/>
          </p15:clr>
        </p15:guide>
        <p15:guide id="9" pos="1728">
          <p15:clr>
            <a:srgbClr val="F26B43"/>
          </p15:clr>
        </p15:guide>
        <p15:guide id="10" pos="2304">
          <p15:clr>
            <a:srgbClr val="F26B43"/>
          </p15:clr>
        </p15:guide>
        <p15:guide id="11" pos="3456">
          <p15:clr>
            <a:srgbClr val="F26B43"/>
          </p15:clr>
        </p15:guide>
        <p15:guide id="12" pos="4035">
          <p15:clr>
            <a:srgbClr val="F26B43"/>
          </p15:clr>
        </p15:guide>
        <p15:guide id="13" pos="4608">
          <p15:clr>
            <a:srgbClr val="F26B43"/>
          </p15:clr>
        </p15:guide>
        <p15:guide id="14" pos="5180">
          <p15:clr>
            <a:srgbClr val="F26B43"/>
          </p15:clr>
        </p15:guide>
        <p15:guide id="15" orient="horz" pos="490">
          <p15:clr>
            <a:srgbClr val="F26B43"/>
          </p15:clr>
        </p15:guide>
        <p15:guide id="16" orient="horz" pos="985">
          <p15:clr>
            <a:srgbClr val="F26B43"/>
          </p15:clr>
        </p15:guide>
        <p15:guide id="17" orient="horz" pos="1475">
          <p15:clr>
            <a:srgbClr val="F26B43"/>
          </p15:clr>
        </p15:guide>
        <p15:guide id="18" orient="horz" pos="1962">
          <p15:clr>
            <a:srgbClr val="F26B43"/>
          </p15:clr>
        </p15:guide>
        <p15:guide id="19" orient="horz" pos="2458">
          <p15:clr>
            <a:srgbClr val="F26B43"/>
          </p15:clr>
        </p15:guide>
        <p15:guide id="20" orient="horz" pos="2950">
          <p15:clr>
            <a:srgbClr val="F26B43"/>
          </p15:clr>
        </p15:guide>
        <p15:guide id="21" pos="5437">
          <p15:clr>
            <a:srgbClr val="F26B43"/>
          </p15:clr>
        </p15:guide>
        <p15:guide id="22" orient="horz">
          <p15:clr>
            <a:srgbClr val="F26B43"/>
          </p15:clr>
        </p15:guide>
        <p15:guide id="23" pos="5760">
          <p15:clr>
            <a:srgbClr val="F26B43"/>
          </p15:clr>
        </p15:guide>
        <p15:guide id="24" orient="horz" pos="3240">
          <p15:clr>
            <a:srgbClr val="F26B43"/>
          </p15:clr>
        </p15:guide>
        <p15:guide id="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file:///C:\Users\valla\Documents\GitHub\MARL\Simulator\log\log7619955\episode%20199.html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2E07B02-48A3-A3CA-6CEC-F712C37149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0DE9E4-94C9-E437-93CF-2D5CCAEF5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Weekly Progress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74F5F88-5BFD-323C-0344-9E69A016C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Master thesis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FBB35-C7E0-E46C-A757-0D47643A77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Gabriel Vallat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550B-E473-419C-0B54-1EAF73B8E3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78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8230C9-3645-D359-D9EF-0ECC9D7CB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 </a:t>
            </a:r>
            <a:r>
              <a:rPr lang="en-GB" dirty="0">
                <a:solidFill>
                  <a:srgbClr val="92D050"/>
                </a:solidFill>
              </a:rPr>
              <a:t>ranges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Each </a:t>
            </a:r>
            <a:r>
              <a:rPr lang="en-GB" dirty="0">
                <a:solidFill>
                  <a:schemeClr val="accent1"/>
                </a:solidFill>
              </a:rPr>
              <a:t>robot</a:t>
            </a:r>
            <a:r>
              <a:rPr lang="en-GB" dirty="0"/>
              <a:t> has only a subset of the plane accessible to lay the </a:t>
            </a:r>
            <a:r>
              <a:rPr lang="en-GB" dirty="0">
                <a:solidFill>
                  <a:schemeClr val="accent2"/>
                </a:solidFill>
              </a:rPr>
              <a:t>blocks</a:t>
            </a:r>
          </a:p>
          <a:p>
            <a:pPr lvl="1"/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This range would need to be later better described, and consider the kinematic of the robot as well as the blocks already placed in the structure</a:t>
            </a:r>
          </a:p>
          <a:p>
            <a:pPr lvl="1"/>
            <a:r>
              <a:rPr lang="en-GB" dirty="0"/>
              <a:t>For now, it will simply be a circle, with a fixed radius and centre</a:t>
            </a:r>
          </a:p>
          <a:p>
            <a:pPr lvl="1"/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It could later also define the max force and torque appliable. </a:t>
            </a:r>
          </a:p>
          <a:p>
            <a:pPr lvl="1"/>
            <a:endParaRPr lang="en-GB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FBE1A9-6E62-A311-D408-4C033561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setup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3586D-8CF1-D430-C341-022C72B2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331C8-AA96-34D1-128F-136BD37C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2BE28-D24C-A7A6-87DE-5A085453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354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B6AD01-BBF1-0B62-D1C8-41B697041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 to implement the constraint solver</a:t>
            </a:r>
          </a:p>
          <a:p>
            <a:r>
              <a:rPr lang="en-GB" dirty="0"/>
              <a:t>Look into the creation of interfaces</a:t>
            </a:r>
          </a:p>
          <a:p>
            <a:r>
              <a:rPr lang="en-GB" dirty="0"/>
              <a:t>Look into the handling of collision</a:t>
            </a:r>
          </a:p>
          <a:p>
            <a:r>
              <a:rPr lang="en-GB" dirty="0"/>
              <a:t>Find a way to discretise the action space of the robots:</a:t>
            </a:r>
          </a:p>
          <a:p>
            <a:pPr lvl="1"/>
            <a:r>
              <a:rPr lang="en-GB" dirty="0"/>
              <a:t>How to make it able to find placement like the following:</a:t>
            </a:r>
          </a:p>
          <a:p>
            <a:pPr marL="342900" lvl="1" indent="0">
              <a:buNone/>
            </a:pPr>
            <a:endParaRPr lang="en-GB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0CCF3-FF59-F978-E6DB-83B51028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C032B-2020-FA59-D997-1A56D1AC3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CCC79-D42B-6D3E-01ED-20430072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A9022-8882-3039-ED43-1936EB8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35593-CB3D-E006-EB45-21C8306EB6D7}"/>
              </a:ext>
            </a:extLst>
          </p:cNvPr>
          <p:cNvSpPr/>
          <p:nvPr/>
        </p:nvSpPr>
        <p:spPr>
          <a:xfrm>
            <a:off x="2411760" y="401191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41E7CA-648E-4279-3599-A8D553859B2B}"/>
              </a:ext>
            </a:extLst>
          </p:cNvPr>
          <p:cNvSpPr/>
          <p:nvPr/>
        </p:nvSpPr>
        <p:spPr>
          <a:xfrm>
            <a:off x="3635896" y="3795886"/>
            <a:ext cx="72008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55804D3E-EC10-46CB-E368-079DA30A6006}"/>
              </a:ext>
            </a:extLst>
          </p:cNvPr>
          <p:cNvSpPr/>
          <p:nvPr/>
        </p:nvSpPr>
        <p:spPr>
          <a:xfrm rot="5400000">
            <a:off x="2987824" y="3291830"/>
            <a:ext cx="576064" cy="864096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1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5E29-F791-BDC8-7092-BBC0CF77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04/10/22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FA7B0-96CD-86E4-E9F6-DF1D41679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Interface definition</a:t>
            </a:r>
          </a:p>
          <a:p>
            <a:r>
              <a:rPr lang="en-US" dirty="0"/>
              <a:t>Update in simulation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4FA5FD-E1F5-C3D7-7D5E-B496AD98E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947B0-9A56-24EE-4455-49AC9EB049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F0E96-B5B8-9BA1-AB5E-D726CA00FA5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962CD-E26B-E35A-908F-EA756A3887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34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C26630-C549-CE70-C28A-156CE7B40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types:</a:t>
            </a:r>
          </a:p>
          <a:p>
            <a:pPr lvl="1"/>
            <a:r>
              <a:rPr lang="en-US" dirty="0"/>
              <a:t>Slide</a:t>
            </a:r>
          </a:p>
          <a:p>
            <a:pPr lvl="1"/>
            <a:r>
              <a:rPr lang="en-US" dirty="0"/>
              <a:t>Lock</a:t>
            </a:r>
          </a:p>
          <a:p>
            <a:pPr lvl="1"/>
            <a:r>
              <a:rPr lang="en-US" dirty="0"/>
              <a:t>Mixed</a:t>
            </a:r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EED9B5-DC5E-99C3-749E-EC8683B4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definition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A99FC-AFDD-3532-F1BE-0F9A7EB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B5257-2BAC-2DB9-2229-9F1D620B1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57E72-016E-07B5-9120-28517ADE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403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05127B-B96E-51A2-C784-B8371E5A2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block can be placed using a sliding interface: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213C37-1BC6-4540-704A-6C7FA299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in simulation: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C4B7E-E198-2256-4F79-1F2B55D0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00B90-DB70-D12E-FA12-B3514D0EF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254A-F2B4-396A-B2E3-A39E885C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D58E76-FD29-1146-9CFA-17E86EE06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931790"/>
            <a:ext cx="2088232" cy="2010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6F6970-337B-05B9-65A6-50CB83E1E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931790"/>
            <a:ext cx="2020913" cy="1945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49BD0B-3AF4-2976-EF25-F11DC92450C9}"/>
              </a:ext>
            </a:extLst>
          </p:cNvPr>
          <p:cNvSpPr txBox="1"/>
          <p:nvPr/>
        </p:nvSpPr>
        <p:spPr>
          <a:xfrm>
            <a:off x="97160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specifying the free variable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5799C2-3442-F3BB-BBB1-8BCB331995B9}"/>
              </a:ext>
            </a:extLst>
          </p:cNvPr>
          <p:cNvSpPr txBox="1"/>
          <p:nvPr/>
        </p:nvSpPr>
        <p:spPr>
          <a:xfrm>
            <a:off x="313184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Specifying the free variable (x=0.6)</a:t>
            </a:r>
          </a:p>
        </p:txBody>
      </p:sp>
    </p:spTree>
    <p:extLst>
      <p:ext uri="{BB962C8B-B14F-4D97-AF65-F5344CB8AC3E}">
        <p14:creationId xmlns:p14="http://schemas.microsoft.com/office/powerpoint/2010/main" val="122415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05127B-B96E-51A2-C784-B8371E5A2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block can be placed using a hanging interface:</a:t>
            </a:r>
          </a:p>
          <a:p>
            <a:pPr lvl="1"/>
            <a:r>
              <a:rPr lang="en-US" dirty="0"/>
              <a:t>This kind of interface would allow to manufacture arbitrary angles</a:t>
            </a:r>
          </a:p>
          <a:p>
            <a:pPr lvl="1"/>
            <a:r>
              <a:rPr lang="en-US" dirty="0"/>
              <a:t>The intersection of the blocks is much more complicated to find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213C37-1BC6-4540-704A-6C7FA299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in simulation: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C4B7E-E198-2256-4F79-1F2B55D0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00B90-DB70-D12E-FA12-B3514D0EF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254A-F2B4-396A-B2E3-A39E885C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49BD0B-3AF4-2976-EF25-F11DC92450C9}"/>
              </a:ext>
            </a:extLst>
          </p:cNvPr>
          <p:cNvSpPr txBox="1"/>
          <p:nvPr/>
        </p:nvSpPr>
        <p:spPr>
          <a:xfrm>
            <a:off x="97160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specifying the free variable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5799C2-3442-F3BB-BBB1-8BCB331995B9}"/>
              </a:ext>
            </a:extLst>
          </p:cNvPr>
          <p:cNvSpPr txBox="1"/>
          <p:nvPr/>
        </p:nvSpPr>
        <p:spPr>
          <a:xfrm>
            <a:off x="313184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Specifying the free variable (x=0.3)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E3BFD-4FAE-32BD-FF0C-C68C91057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075806"/>
            <a:ext cx="1872208" cy="18516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B0CC7F-1CC2-5ADD-528D-BFD5EBB2B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3003798"/>
            <a:ext cx="1872208" cy="185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79CECE-FAAF-C882-F011-718C3C48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block is easy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B6248-6CE1-13B3-F17B-10AEBEDBC8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542EB-25A8-9741-D51C-6E737D3B7C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77FA2-B0C6-CBC7-6568-3F13D92811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865A626-AA05-C307-87B8-C437D6E5D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scenario, the blocks come from two types and are added randomly on top of the others</a:t>
            </a:r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738353BA-4835-2100-1540-9A0527F6DF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9123" b="-9123"/>
          <a:stretch/>
        </p:blipFill>
        <p:spPr>
          <a:xfrm>
            <a:off x="904875" y="1563688"/>
            <a:ext cx="3144838" cy="3579812"/>
          </a:xfrm>
        </p:spPr>
      </p:pic>
    </p:spTree>
    <p:extLst>
      <p:ext uri="{BB962C8B-B14F-4D97-AF65-F5344CB8AC3E}">
        <p14:creationId xmlns:p14="http://schemas.microsoft.com/office/powerpoint/2010/main" val="1883764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79CECE-FAAF-C882-F011-718C3C48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block is easy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B6248-6CE1-13B3-F17B-10AEBEDBC8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542EB-25A8-9741-D51C-6E737D3B7C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77FA2-B0C6-CBC7-6568-3F13D92811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865A626-AA05-C307-87B8-C437D6E5D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one, square blocks are put on top of one another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FF53CB-2900-EF8A-4BB6-90E524A46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59582"/>
            <a:ext cx="2270908" cy="37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93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0D05C2-34CB-992A-5471-163E1C870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it be possible to remove blocks?</a:t>
            </a:r>
          </a:p>
          <a:p>
            <a:r>
              <a:rPr lang="en-US" dirty="0"/>
              <a:t>Would the hanging interface be useful</a:t>
            </a:r>
          </a:p>
          <a:p>
            <a:pPr lvl="1"/>
            <a:r>
              <a:rPr lang="en-US" dirty="0"/>
              <a:t>Same question for the mixed interface</a:t>
            </a:r>
          </a:p>
          <a:p>
            <a:r>
              <a:rPr lang="en-US" dirty="0"/>
              <a:t>Discretization:</a:t>
            </a:r>
          </a:p>
          <a:p>
            <a:pPr lvl="1"/>
            <a:r>
              <a:rPr lang="en-US" dirty="0"/>
              <a:t>Clean idea:</a:t>
            </a:r>
          </a:p>
          <a:p>
            <a:pPr lvl="2"/>
            <a:r>
              <a:rPr lang="en-US" dirty="0"/>
              <a:t>Each action is composed of a sequence of 3 </a:t>
            </a:r>
            <a:r>
              <a:rPr lang="en-US" dirty="0" err="1"/>
              <a:t>subactions</a:t>
            </a:r>
            <a:r>
              <a:rPr lang="en-US" dirty="0"/>
              <a:t>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Chose a block from the list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Chose which face to put against which face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Chose an offset: A number between 0 and 1, roughly discretized, where 0 means the new block touches an obstacle on the left and 1 means it touches an obstacle on the right</a:t>
            </a:r>
          </a:p>
          <a:p>
            <a:pPr lvl="2"/>
            <a:r>
              <a:rPr lang="en-US" dirty="0"/>
              <a:t>(Maybe) Problem: reduce the ability to generalize from interface to interface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D31080-45AB-921D-B6AB-CB9E5DE4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CCC002-2B9D-90CF-B6C8-358EF2151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19470-54E8-6B45-AADE-563A1133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8BE20-F162-9591-C7A3-2240EB369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87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3EDCA3-2AC5-B0F9-5BA7-3CE7DD459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handle these cases:</a:t>
            </a:r>
          </a:p>
          <a:p>
            <a:pPr lvl="1"/>
            <a:r>
              <a:rPr lang="en-US" dirty="0"/>
              <a:t>Discontinuous valid 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0947DB-5E6C-9B85-B816-0CA28785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about the intersection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E6AEA-1391-CBBF-2724-4E6F25942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A9F17-39AB-30B7-1519-D3B94939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8C68D-9C55-BEA6-2F2D-D3C43CAE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75795D-33A8-D132-80BF-EB377DB6E9A2}"/>
              </a:ext>
            </a:extLst>
          </p:cNvPr>
          <p:cNvSpPr/>
          <p:nvPr/>
        </p:nvSpPr>
        <p:spPr>
          <a:xfrm>
            <a:off x="6012160" y="3291830"/>
            <a:ext cx="720080" cy="770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B299-43F2-E089-AF0F-F2955E014806}"/>
              </a:ext>
            </a:extLst>
          </p:cNvPr>
          <p:cNvSpPr/>
          <p:nvPr/>
        </p:nvSpPr>
        <p:spPr>
          <a:xfrm rot="2576043">
            <a:off x="6122024" y="1965247"/>
            <a:ext cx="712380" cy="814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63729C-E212-8B35-D250-A81D20420135}"/>
              </a:ext>
            </a:extLst>
          </p:cNvPr>
          <p:cNvSpPr/>
          <p:nvPr/>
        </p:nvSpPr>
        <p:spPr>
          <a:xfrm>
            <a:off x="5508104" y="2715766"/>
            <a:ext cx="720080" cy="5760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D95B07-DDFF-C6A5-C43C-EE522B1D350C}"/>
              </a:ext>
            </a:extLst>
          </p:cNvPr>
          <p:cNvSpPr/>
          <p:nvPr/>
        </p:nvSpPr>
        <p:spPr>
          <a:xfrm>
            <a:off x="6660232" y="2715766"/>
            <a:ext cx="720080" cy="5760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45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1AA42-6EB0-7EC6-5A06-C6FEC364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27/09/22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82D86-7B60-06CD-6B51-806FF8F5B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Summary: </a:t>
            </a:r>
          </a:p>
          <a:p>
            <a:r>
              <a:rPr lang="en-US" dirty="0"/>
              <a:t>	Stability as a DCSP</a:t>
            </a:r>
          </a:p>
          <a:p>
            <a:r>
              <a:rPr lang="en-US" dirty="0"/>
              <a:t>	Graphical interface</a:t>
            </a:r>
          </a:p>
          <a:p>
            <a:r>
              <a:rPr lang="en-US" dirty="0"/>
              <a:t>	Problem set-up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F2CDEA-5CBF-9B49-41AC-43292C16D2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94A07-A40B-4C4C-CA4D-6613F4D316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7DDD2-6339-06B4-D4D6-B2986A759B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2CDCC-E88D-F044-8C75-FABA893D3B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698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59F63B-655D-DE6D-1E35-B02CAD9DC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Implementing the intersections of the flat surfaces</a:t>
            </a:r>
          </a:p>
          <a:p>
            <a:r>
              <a:rPr lang="en-US" dirty="0"/>
              <a:t>Implementing the physics in the simulation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F55F81-FF4F-C724-84A7-4A0925715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FFB49-E012-B373-97B6-D1BFA5A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22CDF-A29D-8AEF-29B4-8F04D3C9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A5479-5DC7-F0B5-DBF6-F53C543F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297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78ED5C-1A80-3EDC-14B2-36D3C425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11/10/22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F73D24-C77E-7514-3E39-FFEC49B97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Intersection and contact points</a:t>
            </a:r>
          </a:p>
          <a:p>
            <a:r>
              <a:rPr lang="en-CH" dirty="0"/>
              <a:t>Discussion about the action/observation sets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ED69A79-6B79-D15F-1D71-932D4D892F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79DA6-B044-AAD2-ADA8-1E02F6C685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34C3E-ABC9-BC9E-44C8-2C1EAE1AED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0678C-BE11-8ACA-A023-4C72680048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195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95400B-F683-1FE1-334C-1DB28116D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08" y="1563638"/>
            <a:ext cx="3423656" cy="33861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8406C9E-4FB2-4F77-D566-E1EC3233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Contact points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0FCC-E69E-56D0-2AA7-C82D5B6D3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F6EB4-25E3-7545-CB18-DD97229FE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821D6-B15D-EA35-C0DE-A387D248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7734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406C9E-4FB2-4F77-D566-E1EC3233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Contact points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0FCC-E69E-56D0-2AA7-C82D5B6D33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F6EB4-25E3-7545-CB18-DD97229FE8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821D6-B15D-EA35-C0DE-A387D24871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6D7A979-1E7C-12ED-A6DA-1E7D931E6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Now the blocks does not overlap when put at random</a:t>
            </a:r>
          </a:p>
          <a:p>
            <a:r>
              <a:rPr lang="en-CH" dirty="0"/>
              <a:t>Takes ~1s to place 100 blocks </a:t>
            </a:r>
          </a:p>
          <a:p>
            <a:pPr lvl="1"/>
            <a:r>
              <a:rPr lang="en-CH" dirty="0"/>
              <a:t>scales in O(n</a:t>
            </a:r>
            <a:r>
              <a:rPr lang="en-CH" baseline="30000" dirty="0"/>
              <a:t>2</a:t>
            </a:r>
            <a:r>
              <a:rPr lang="en-CH" dirty="0"/>
              <a:t>)</a:t>
            </a:r>
          </a:p>
          <a:p>
            <a:pPr lvl="1"/>
            <a:r>
              <a:rPr lang="en-CH" dirty="0"/>
              <a:t>Without the physics</a:t>
            </a:r>
          </a:p>
          <a:p>
            <a:pPr lvl="1"/>
            <a:r>
              <a:rPr lang="en-CH" dirty="0"/>
              <a:t>Can still be optimized by not checking for intersection with all the blocks</a:t>
            </a:r>
          </a:p>
          <a:p>
            <a:endParaRPr lang="en-CH" dirty="0"/>
          </a:p>
        </p:txBody>
      </p:sp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B1F28C67-46F7-E5D2-2694-7CAF93007B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36760" b="-36760"/>
          <a:stretch/>
        </p:blipFill>
        <p:spPr>
          <a:xfrm>
            <a:off x="5486400" y="0"/>
            <a:ext cx="3144838" cy="5143500"/>
          </a:xfrm>
        </p:spPr>
      </p:pic>
    </p:spTree>
    <p:extLst>
      <p:ext uri="{BB962C8B-B14F-4D97-AF65-F5344CB8AC3E}">
        <p14:creationId xmlns:p14="http://schemas.microsoft.com/office/powerpoint/2010/main" val="27729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/>
              <a:t>Hold or put</a:t>
            </a:r>
          </a:p>
          <a:p>
            <a:pPr lvl="1"/>
            <a:r>
              <a:rPr lang="en-CH" dirty="0"/>
              <a:t>Chose a block</a:t>
            </a:r>
          </a:p>
          <a:p>
            <a:pPr lvl="1"/>
            <a:r>
              <a:rPr lang="en-CH" dirty="0"/>
              <a:t>Chose two faces</a:t>
            </a:r>
          </a:p>
          <a:p>
            <a:pPr lvl="1"/>
            <a:r>
              <a:rPr lang="en-CH" dirty="0"/>
              <a:t>Chose an offset</a:t>
            </a:r>
          </a:p>
          <a:p>
            <a:pPr lvl="1"/>
            <a:r>
              <a:rPr lang="en-CH" dirty="0"/>
              <a:t>Chose if keep holding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997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/>
              <a:t>Start holding</a:t>
            </a:r>
          </a:p>
          <a:p>
            <a:pPr lvl="1"/>
            <a:r>
              <a:rPr lang="en-CH" dirty="0"/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faces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an offset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Keep the block</a:t>
            </a:r>
          </a:p>
          <a:p>
            <a:pPr lvl="1"/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F1A001E-EA97-90AB-ADEA-FD390E1B6087}"/>
              </a:ext>
            </a:extLst>
          </p:cNvPr>
          <p:cNvSpPr/>
          <p:nvPr/>
        </p:nvSpPr>
        <p:spPr>
          <a:xfrm>
            <a:off x="6012160" y="1851670"/>
            <a:ext cx="720080" cy="7200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>
            <a:off x="6804248" y="185167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E5A57-5AC8-8CA2-7541-F15E98CA793D}"/>
              </a:ext>
            </a:extLst>
          </p:cNvPr>
          <p:cNvSpPr/>
          <p:nvPr/>
        </p:nvSpPr>
        <p:spPr>
          <a:xfrm>
            <a:off x="7596336" y="185167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B66A3-03E4-A634-7E07-B7D2F18890A9}"/>
              </a:ext>
            </a:extLst>
          </p:cNvPr>
          <p:cNvSpPr txBox="1"/>
          <p:nvPr/>
        </p:nvSpPr>
        <p:spPr>
          <a:xfrm>
            <a:off x="6588224" y="1347614"/>
            <a:ext cx="10695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New blocks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6EB5B2-FEA9-D6CF-0763-5578EEC6E29E}"/>
              </a:ext>
            </a:extLst>
          </p:cNvPr>
          <p:cNvSpPr/>
          <p:nvPr/>
        </p:nvSpPr>
        <p:spPr>
          <a:xfrm>
            <a:off x="6660232" y="1779662"/>
            <a:ext cx="1008112" cy="1008112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77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/>
              <a:t>Chose two faces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an offset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>
            <a:off x="6804248" y="185167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B66A3-03E4-A634-7E07-B7D2F18890A9}"/>
              </a:ext>
            </a:extLst>
          </p:cNvPr>
          <p:cNvSpPr txBox="1"/>
          <p:nvPr/>
        </p:nvSpPr>
        <p:spPr>
          <a:xfrm>
            <a:off x="6588224" y="1347614"/>
            <a:ext cx="9829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New block</a:t>
            </a:r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281BF-7F7B-4F41-5833-1956292D305E}"/>
              </a:ext>
            </a:extLst>
          </p:cNvPr>
          <p:cNvSpPr txBox="1"/>
          <p:nvPr/>
        </p:nvSpPr>
        <p:spPr>
          <a:xfrm>
            <a:off x="4788024" y="473199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5C466-5A9C-ACA4-4E5F-80D9E8294918}"/>
              </a:ext>
            </a:extLst>
          </p:cNvPr>
          <p:cNvSpPr txBox="1"/>
          <p:nvPr/>
        </p:nvSpPr>
        <p:spPr>
          <a:xfrm>
            <a:off x="5292080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8F557-BC18-9676-06AD-C4E84F4A6D42}"/>
              </a:ext>
            </a:extLst>
          </p:cNvPr>
          <p:cNvSpPr txBox="1"/>
          <p:nvPr/>
        </p:nvSpPr>
        <p:spPr>
          <a:xfrm>
            <a:off x="4572000" y="379588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1597C-613B-6FFA-29BF-E82456DE7128}"/>
              </a:ext>
            </a:extLst>
          </p:cNvPr>
          <p:cNvSpPr txBox="1"/>
          <p:nvPr/>
        </p:nvSpPr>
        <p:spPr>
          <a:xfrm>
            <a:off x="4355976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9F538F-40D3-97C5-B822-6E20EFAA35BF}"/>
              </a:ext>
            </a:extLst>
          </p:cNvPr>
          <p:cNvSpPr txBox="1"/>
          <p:nvPr/>
        </p:nvSpPr>
        <p:spPr>
          <a:xfrm>
            <a:off x="5292080" y="401191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4</a:t>
            </a:r>
            <a:endParaRPr 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8E3358-5BF9-F1C9-44C6-93C557228801}"/>
              </a:ext>
            </a:extLst>
          </p:cNvPr>
          <p:cNvSpPr txBox="1"/>
          <p:nvPr/>
        </p:nvSpPr>
        <p:spPr>
          <a:xfrm>
            <a:off x="5076056" y="307580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5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FEB25-8625-552E-1362-319FD89416E3}"/>
              </a:ext>
            </a:extLst>
          </p:cNvPr>
          <p:cNvSpPr txBox="1"/>
          <p:nvPr/>
        </p:nvSpPr>
        <p:spPr>
          <a:xfrm>
            <a:off x="4716016" y="34358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6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BD42A-FDD6-0018-D810-7F401B7B3969}"/>
              </a:ext>
            </a:extLst>
          </p:cNvPr>
          <p:cNvSpPr txBox="1"/>
          <p:nvPr/>
        </p:nvSpPr>
        <p:spPr>
          <a:xfrm>
            <a:off x="5796136" y="37238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7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E54D9E-347E-9F81-2B8D-18D2150DAF7B}"/>
              </a:ext>
            </a:extLst>
          </p:cNvPr>
          <p:cNvSpPr txBox="1"/>
          <p:nvPr/>
        </p:nvSpPr>
        <p:spPr>
          <a:xfrm>
            <a:off x="5724128" y="31478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8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D017A-7FFD-5238-F1F6-1388A01D9752}"/>
              </a:ext>
            </a:extLst>
          </p:cNvPr>
          <p:cNvSpPr txBox="1"/>
          <p:nvPr/>
        </p:nvSpPr>
        <p:spPr>
          <a:xfrm>
            <a:off x="7020272" y="257175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50AA88-0D42-B855-9DEF-D40D4C837188}"/>
              </a:ext>
            </a:extLst>
          </p:cNvPr>
          <p:cNvSpPr txBox="1"/>
          <p:nvPr/>
        </p:nvSpPr>
        <p:spPr>
          <a:xfrm>
            <a:off x="7452320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C64AC3-6E05-26DC-4267-DC33E0D7051F}"/>
              </a:ext>
            </a:extLst>
          </p:cNvPr>
          <p:cNvSpPr txBox="1"/>
          <p:nvPr/>
        </p:nvSpPr>
        <p:spPr>
          <a:xfrm>
            <a:off x="7020272" y="16356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9A3D13-1466-AA1B-30F2-4552C6921771}"/>
              </a:ext>
            </a:extLst>
          </p:cNvPr>
          <p:cNvSpPr txBox="1"/>
          <p:nvPr/>
        </p:nvSpPr>
        <p:spPr>
          <a:xfrm>
            <a:off x="6660232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A32663-DDD2-EF80-AA76-EB3E0F5D8D9B}"/>
              </a:ext>
            </a:extLst>
          </p:cNvPr>
          <p:cNvSpPr/>
          <p:nvPr/>
        </p:nvSpPr>
        <p:spPr>
          <a:xfrm>
            <a:off x="6660232" y="2067694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012920-3E37-DEC8-8218-0279BD311BE6}"/>
              </a:ext>
            </a:extLst>
          </p:cNvPr>
          <p:cNvSpPr/>
          <p:nvPr/>
        </p:nvSpPr>
        <p:spPr>
          <a:xfrm>
            <a:off x="4716016" y="3435846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83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/>
              <a:t>Chose two (valid?) faces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an offset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>
            <a:off x="6804248" y="185167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B66A3-03E4-A634-7E07-B7D2F18890A9}"/>
              </a:ext>
            </a:extLst>
          </p:cNvPr>
          <p:cNvSpPr txBox="1"/>
          <p:nvPr/>
        </p:nvSpPr>
        <p:spPr>
          <a:xfrm>
            <a:off x="6588224" y="1347614"/>
            <a:ext cx="9829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New block</a:t>
            </a:r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281BF-7F7B-4F41-5833-1956292D305E}"/>
              </a:ext>
            </a:extLst>
          </p:cNvPr>
          <p:cNvSpPr txBox="1"/>
          <p:nvPr/>
        </p:nvSpPr>
        <p:spPr>
          <a:xfrm>
            <a:off x="4788024" y="473199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5C466-5A9C-ACA4-4E5F-80D9E8294918}"/>
              </a:ext>
            </a:extLst>
          </p:cNvPr>
          <p:cNvSpPr txBox="1"/>
          <p:nvPr/>
        </p:nvSpPr>
        <p:spPr>
          <a:xfrm>
            <a:off x="5292080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8F557-BC18-9676-06AD-C4E84F4A6D42}"/>
              </a:ext>
            </a:extLst>
          </p:cNvPr>
          <p:cNvSpPr txBox="1"/>
          <p:nvPr/>
        </p:nvSpPr>
        <p:spPr>
          <a:xfrm>
            <a:off x="4572000" y="379588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1597C-613B-6FFA-29BF-E82456DE7128}"/>
              </a:ext>
            </a:extLst>
          </p:cNvPr>
          <p:cNvSpPr txBox="1"/>
          <p:nvPr/>
        </p:nvSpPr>
        <p:spPr>
          <a:xfrm>
            <a:off x="4355976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9F538F-40D3-97C5-B822-6E20EFAA35BF}"/>
              </a:ext>
            </a:extLst>
          </p:cNvPr>
          <p:cNvSpPr txBox="1"/>
          <p:nvPr/>
        </p:nvSpPr>
        <p:spPr>
          <a:xfrm>
            <a:off x="5292080" y="401191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4</a:t>
            </a:r>
            <a:endParaRPr 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8E3358-5BF9-F1C9-44C6-93C557228801}"/>
              </a:ext>
            </a:extLst>
          </p:cNvPr>
          <p:cNvSpPr txBox="1"/>
          <p:nvPr/>
        </p:nvSpPr>
        <p:spPr>
          <a:xfrm>
            <a:off x="5076056" y="307580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5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FEB25-8625-552E-1362-319FD89416E3}"/>
              </a:ext>
            </a:extLst>
          </p:cNvPr>
          <p:cNvSpPr txBox="1"/>
          <p:nvPr/>
        </p:nvSpPr>
        <p:spPr>
          <a:xfrm>
            <a:off x="4716016" y="34358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6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BD42A-FDD6-0018-D810-7F401B7B3969}"/>
              </a:ext>
            </a:extLst>
          </p:cNvPr>
          <p:cNvSpPr txBox="1"/>
          <p:nvPr/>
        </p:nvSpPr>
        <p:spPr>
          <a:xfrm>
            <a:off x="5796136" y="37238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7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E54D9E-347E-9F81-2B8D-18D2150DAF7B}"/>
              </a:ext>
            </a:extLst>
          </p:cNvPr>
          <p:cNvSpPr txBox="1"/>
          <p:nvPr/>
        </p:nvSpPr>
        <p:spPr>
          <a:xfrm>
            <a:off x="5724128" y="31478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8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D017A-7FFD-5238-F1F6-1388A01D9752}"/>
              </a:ext>
            </a:extLst>
          </p:cNvPr>
          <p:cNvSpPr txBox="1"/>
          <p:nvPr/>
        </p:nvSpPr>
        <p:spPr>
          <a:xfrm>
            <a:off x="7020272" y="257175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50AA88-0D42-B855-9DEF-D40D4C837188}"/>
              </a:ext>
            </a:extLst>
          </p:cNvPr>
          <p:cNvSpPr txBox="1"/>
          <p:nvPr/>
        </p:nvSpPr>
        <p:spPr>
          <a:xfrm>
            <a:off x="7452320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C64AC3-6E05-26DC-4267-DC33E0D7051F}"/>
              </a:ext>
            </a:extLst>
          </p:cNvPr>
          <p:cNvSpPr txBox="1"/>
          <p:nvPr/>
        </p:nvSpPr>
        <p:spPr>
          <a:xfrm>
            <a:off x="7020272" y="16356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9A3D13-1466-AA1B-30F2-4552C6921771}"/>
              </a:ext>
            </a:extLst>
          </p:cNvPr>
          <p:cNvSpPr txBox="1"/>
          <p:nvPr/>
        </p:nvSpPr>
        <p:spPr>
          <a:xfrm>
            <a:off x="6660232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A32663-DDD2-EF80-AA76-EB3E0F5D8D9B}"/>
              </a:ext>
            </a:extLst>
          </p:cNvPr>
          <p:cNvSpPr/>
          <p:nvPr/>
        </p:nvSpPr>
        <p:spPr>
          <a:xfrm>
            <a:off x="6660232" y="2067694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012920-3E37-DEC8-8218-0279BD311BE6}"/>
              </a:ext>
            </a:extLst>
          </p:cNvPr>
          <p:cNvSpPr/>
          <p:nvPr/>
        </p:nvSpPr>
        <p:spPr>
          <a:xfrm>
            <a:off x="4716016" y="3435846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B1D8C7-FC3A-C632-C682-9417FE1C8A05}"/>
              </a:ext>
            </a:extLst>
          </p:cNvPr>
          <p:cNvSpPr txBox="1"/>
          <p:nvPr/>
        </p:nvSpPr>
        <p:spPr>
          <a:xfrm>
            <a:off x="5292080" y="357986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9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BECDD-EAFC-66B3-8862-EA8E29C310CF}"/>
              </a:ext>
            </a:extLst>
          </p:cNvPr>
          <p:cNvSpPr txBox="1"/>
          <p:nvPr/>
        </p:nvSpPr>
        <p:spPr>
          <a:xfrm>
            <a:off x="5436096" y="350785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28572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an offset:</a:t>
            </a:r>
          </a:p>
          <a:p>
            <a:pPr lvl="2"/>
            <a:r>
              <a:rPr lang="en-CH" dirty="0"/>
              <a:t>A number between 0 and 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499992" y="257175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ABCF2-71EF-21B7-AB81-2BB9B2B2AD2D}"/>
              </a:ext>
            </a:extLst>
          </p:cNvPr>
          <p:cNvSpPr txBox="1"/>
          <p:nvPr/>
        </p:nvSpPr>
        <p:spPr>
          <a:xfrm>
            <a:off x="5076056" y="3003798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4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an offset:</a:t>
            </a:r>
          </a:p>
          <a:p>
            <a:pPr lvl="2"/>
            <a:r>
              <a:rPr lang="en-CH" dirty="0"/>
              <a:t>A number between 0 and 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427984" y="2859782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000AAC-76A3-F4FC-FADC-CC56BD1CD3D7}"/>
              </a:ext>
            </a:extLst>
          </p:cNvPr>
          <p:cNvCxnSpPr>
            <a:cxnSpLocks/>
          </p:cNvCxnSpPr>
          <p:nvPr/>
        </p:nvCxnSpPr>
        <p:spPr>
          <a:xfrm flipH="1">
            <a:off x="4975583" y="3291830"/>
            <a:ext cx="72008" cy="288032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613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227FC74-6068-28DC-CE69-C94E5151B4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statics of a 2-dimensional problem is a set of linear inequalities:</a:t>
                </a:r>
              </a:p>
              <a:p>
                <a:pPr lvl="1"/>
                <a:r>
                  <a:rPr lang="en-US" dirty="0"/>
                  <a:t>Each non-</a:t>
                </a:r>
                <a:r>
                  <a:rPr lang="en-US" dirty="0" err="1"/>
                  <a:t>holded</a:t>
                </a:r>
                <a:r>
                  <a:rPr lang="en-US" dirty="0"/>
                  <a:t> block: add two constraints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interface between two blocks: add two constraints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227FC74-6068-28DC-CE69-C94E5151B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2C895651-851E-476B-FD08-7A60E981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183EB-000D-744D-42A3-A92E33FD9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516C3-0DA0-DC51-EF9F-A6F39D8A5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D1CF7-1FB7-606B-7F08-B7B1B04A4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392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 (valid?) offset:</a:t>
            </a:r>
          </a:p>
          <a:p>
            <a:pPr lvl="2"/>
            <a:r>
              <a:rPr lang="en-CH" dirty="0"/>
              <a:t>A number between 0 and 1</a:t>
            </a:r>
          </a:p>
          <a:p>
            <a:pPr lvl="2"/>
            <a:r>
              <a:rPr lang="en-CH" dirty="0"/>
              <a:t>Without the valid</a:t>
            </a:r>
            <a:r>
              <a:rPr lang="fr-CH" dirty="0"/>
              <a:t>i</a:t>
            </a:r>
            <a:r>
              <a:rPr lang="en-CH" dirty="0"/>
              <a:t>ty check: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139952" y="401191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000AAC-76A3-F4FC-FADC-CC56BD1CD3D7}"/>
              </a:ext>
            </a:extLst>
          </p:cNvPr>
          <p:cNvCxnSpPr>
            <a:cxnSpLocks/>
          </p:cNvCxnSpPr>
          <p:nvPr/>
        </p:nvCxnSpPr>
        <p:spPr>
          <a:xfrm flipH="1">
            <a:off x="4676503" y="3291830"/>
            <a:ext cx="371088" cy="148046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496-AC1A-C51E-3ED3-2686241B8B03}"/>
              </a:ext>
            </a:extLst>
          </p:cNvPr>
          <p:cNvSpPr txBox="1"/>
          <p:nvPr/>
        </p:nvSpPr>
        <p:spPr>
          <a:xfrm>
            <a:off x="4427984" y="3723878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08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 (valid?) offset:</a:t>
            </a:r>
          </a:p>
          <a:p>
            <a:pPr lvl="2"/>
            <a:r>
              <a:rPr lang="en-CH" dirty="0"/>
              <a:t>A number between 0 and 1</a:t>
            </a:r>
          </a:p>
          <a:p>
            <a:pPr lvl="2"/>
            <a:r>
              <a:rPr lang="en-CH" dirty="0"/>
              <a:t>With the valid</a:t>
            </a:r>
            <a:r>
              <a:rPr lang="fr-CH" dirty="0"/>
              <a:t>i</a:t>
            </a:r>
            <a:r>
              <a:rPr lang="en-CH" dirty="0"/>
              <a:t>ty check: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283968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000AAC-76A3-F4FC-FADC-CC56BD1CD3D7}"/>
              </a:ext>
            </a:extLst>
          </p:cNvPr>
          <p:cNvCxnSpPr>
            <a:cxnSpLocks/>
          </p:cNvCxnSpPr>
          <p:nvPr/>
        </p:nvCxnSpPr>
        <p:spPr>
          <a:xfrm flipH="1">
            <a:off x="4860032" y="3291830"/>
            <a:ext cx="187559" cy="72008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496-AC1A-C51E-3ED3-2686241B8B03}"/>
              </a:ext>
            </a:extLst>
          </p:cNvPr>
          <p:cNvSpPr txBox="1"/>
          <p:nvPr/>
        </p:nvSpPr>
        <p:spPr>
          <a:xfrm>
            <a:off x="5004048" y="3579862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26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About the valid offset:</a:t>
            </a:r>
          </a:p>
          <a:p>
            <a:pPr lvl="1"/>
            <a:r>
              <a:rPr lang="en-CH" dirty="0"/>
              <a:t>An interface can have different valid regions</a:t>
            </a:r>
          </a:p>
          <a:p>
            <a:pPr lvl="1"/>
            <a:r>
              <a:rPr lang="en-CH" dirty="0"/>
              <a:t>Leads to discontinuity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205172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169168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D37A499-A263-D333-11A2-6FF6C273EAD5}"/>
              </a:ext>
            </a:extLst>
          </p:cNvPr>
          <p:cNvSpPr/>
          <p:nvPr/>
        </p:nvSpPr>
        <p:spPr>
          <a:xfrm rot="10800000">
            <a:off x="1547664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C181543D-2B32-288F-9D29-F00BE5B443BF}"/>
              </a:ext>
            </a:extLst>
          </p:cNvPr>
          <p:cNvSpPr/>
          <p:nvPr/>
        </p:nvSpPr>
        <p:spPr>
          <a:xfrm rot="10800000">
            <a:off x="1556373" y="3283121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37C8C4-4E2B-EB73-83DB-807548461040}"/>
              </a:ext>
            </a:extLst>
          </p:cNvPr>
          <p:cNvCxnSpPr>
            <a:cxnSpLocks/>
          </p:cNvCxnSpPr>
          <p:nvPr/>
        </p:nvCxnSpPr>
        <p:spPr>
          <a:xfrm>
            <a:off x="1691680" y="4011910"/>
            <a:ext cx="432048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rapezoid 16">
            <a:extLst>
              <a:ext uri="{FF2B5EF4-FFF2-40B4-BE49-F238E27FC236}">
                <a16:creationId xmlns:a16="http://schemas.microsoft.com/office/drawing/2014/main" id="{27388421-CCF0-BDCE-9B10-00D60453AD0E}"/>
              </a:ext>
            </a:extLst>
          </p:cNvPr>
          <p:cNvSpPr/>
          <p:nvPr/>
        </p:nvSpPr>
        <p:spPr>
          <a:xfrm>
            <a:off x="493204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10B07-207D-766E-DEC6-A4FEE08D93BA}"/>
              </a:ext>
            </a:extLst>
          </p:cNvPr>
          <p:cNvSpPr/>
          <p:nvPr/>
        </p:nvSpPr>
        <p:spPr>
          <a:xfrm>
            <a:off x="457200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25B49BC4-2C0E-D313-6BAE-43A76BDD9B77}"/>
              </a:ext>
            </a:extLst>
          </p:cNvPr>
          <p:cNvSpPr/>
          <p:nvPr/>
        </p:nvSpPr>
        <p:spPr>
          <a:xfrm rot="10800000">
            <a:off x="5436096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B5A8FA-014D-BF42-8068-6AFD4EA96CA2}"/>
              </a:ext>
            </a:extLst>
          </p:cNvPr>
          <p:cNvCxnSpPr>
            <a:cxnSpLocks/>
          </p:cNvCxnSpPr>
          <p:nvPr/>
        </p:nvCxnSpPr>
        <p:spPr>
          <a:xfrm>
            <a:off x="4572000" y="4011910"/>
            <a:ext cx="108012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BA70AD-33C3-CC57-C610-E74A900CD152}"/>
              </a:ext>
            </a:extLst>
          </p:cNvPr>
          <p:cNvSpPr txBox="1"/>
          <p:nvPr/>
        </p:nvSpPr>
        <p:spPr>
          <a:xfrm>
            <a:off x="1619672" y="4011910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F7F183-4B7D-20F3-F9F7-C204AF6A51F4}"/>
              </a:ext>
            </a:extLst>
          </p:cNvPr>
          <p:cNvSpPr txBox="1"/>
          <p:nvPr/>
        </p:nvSpPr>
        <p:spPr>
          <a:xfrm>
            <a:off x="4716016" y="4011910"/>
            <a:ext cx="6655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=k+</a:t>
            </a:r>
            <a:r>
              <a:rPr lang="el-GR" dirty="0"/>
              <a:t>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14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61">
                <a:extLst>
                  <a:ext uri="{FF2B5EF4-FFF2-40B4-BE49-F238E27FC236}">
                    <a16:creationId xmlns:a16="http://schemas.microsoft.com/office/drawing/2014/main" id="{387DAB2C-A12F-9493-F48E-745E461779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About the valid offset:</a:t>
                </a:r>
              </a:p>
              <a:p>
                <a:pPr lvl="1"/>
                <a:r>
                  <a:rPr lang="en-CH" dirty="0"/>
                  <a:t>An interface can have different valid regions</a:t>
                </a:r>
              </a:p>
              <a:p>
                <a:pPr lvl="1"/>
                <a:r>
                  <a:rPr lang="en-CH" dirty="0"/>
                  <a:t>Leads to discontinuity</a:t>
                </a:r>
              </a:p>
              <a:p>
                <a:pPr lvl="1"/>
                <a:r>
                  <a:rPr lang="en-CH" dirty="0"/>
                  <a:t>If x is to be discretised, might be good to add some inputs:</a:t>
                </a:r>
              </a:p>
              <a:p>
                <a:pPr lvl="2"/>
                <a:r>
                  <a:rPr lang="en-CH" dirty="0"/>
                  <a:t>Formally: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≤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62" name="Content Placeholder 61">
                <a:extLst>
                  <a:ext uri="{FF2B5EF4-FFF2-40B4-BE49-F238E27FC236}">
                    <a16:creationId xmlns:a16="http://schemas.microsoft.com/office/drawing/2014/main" id="{387DAB2C-A12F-9493-F48E-745E46177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205172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169168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D37A499-A263-D333-11A2-6FF6C273EAD5}"/>
              </a:ext>
            </a:extLst>
          </p:cNvPr>
          <p:cNvSpPr/>
          <p:nvPr/>
        </p:nvSpPr>
        <p:spPr>
          <a:xfrm rot="10800000">
            <a:off x="1547664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C181543D-2B32-288F-9D29-F00BE5B443BF}"/>
              </a:ext>
            </a:extLst>
          </p:cNvPr>
          <p:cNvSpPr/>
          <p:nvPr/>
        </p:nvSpPr>
        <p:spPr>
          <a:xfrm rot="10800000">
            <a:off x="1556373" y="3283121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37C8C4-4E2B-EB73-83DB-807548461040}"/>
              </a:ext>
            </a:extLst>
          </p:cNvPr>
          <p:cNvCxnSpPr>
            <a:cxnSpLocks/>
          </p:cNvCxnSpPr>
          <p:nvPr/>
        </p:nvCxnSpPr>
        <p:spPr>
          <a:xfrm>
            <a:off x="1691680" y="4011910"/>
            <a:ext cx="432048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rapezoid 16">
            <a:extLst>
              <a:ext uri="{FF2B5EF4-FFF2-40B4-BE49-F238E27FC236}">
                <a16:creationId xmlns:a16="http://schemas.microsoft.com/office/drawing/2014/main" id="{27388421-CCF0-BDCE-9B10-00D60453AD0E}"/>
              </a:ext>
            </a:extLst>
          </p:cNvPr>
          <p:cNvSpPr/>
          <p:nvPr/>
        </p:nvSpPr>
        <p:spPr>
          <a:xfrm>
            <a:off x="493204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10B07-207D-766E-DEC6-A4FEE08D93BA}"/>
              </a:ext>
            </a:extLst>
          </p:cNvPr>
          <p:cNvSpPr/>
          <p:nvPr/>
        </p:nvSpPr>
        <p:spPr>
          <a:xfrm>
            <a:off x="457200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25B49BC4-2C0E-D313-6BAE-43A76BDD9B77}"/>
              </a:ext>
            </a:extLst>
          </p:cNvPr>
          <p:cNvSpPr/>
          <p:nvPr/>
        </p:nvSpPr>
        <p:spPr>
          <a:xfrm rot="10800000">
            <a:off x="5436096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B5A8FA-014D-BF42-8068-6AFD4EA96CA2}"/>
              </a:ext>
            </a:extLst>
          </p:cNvPr>
          <p:cNvCxnSpPr>
            <a:cxnSpLocks/>
          </p:cNvCxnSpPr>
          <p:nvPr/>
        </p:nvCxnSpPr>
        <p:spPr>
          <a:xfrm>
            <a:off x="4572000" y="4011910"/>
            <a:ext cx="108012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BA70AD-33C3-CC57-C610-E74A900CD152}"/>
              </a:ext>
            </a:extLst>
          </p:cNvPr>
          <p:cNvSpPr txBox="1"/>
          <p:nvPr/>
        </p:nvSpPr>
        <p:spPr>
          <a:xfrm>
            <a:off x="1619672" y="4011910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F7F183-4B7D-20F3-F9F7-C204AF6A51F4}"/>
              </a:ext>
            </a:extLst>
          </p:cNvPr>
          <p:cNvSpPr txBox="1"/>
          <p:nvPr/>
        </p:nvSpPr>
        <p:spPr>
          <a:xfrm>
            <a:off x="4716016" y="4011910"/>
            <a:ext cx="6655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=k+</a:t>
            </a:r>
            <a:r>
              <a:rPr lang="el-GR" dirty="0"/>
              <a:t>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355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535742-171B-5DDD-D701-927417EC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Can be stored in a dynamic tree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790DA7-0D8F-45FC-348B-FF9E16E8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56251-D5D6-F618-2710-4C59FB93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DC6BC-FF87-606A-477A-71B0ED81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69314-33D2-35BB-628F-2424CF629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524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535742-171B-5DDD-D701-927417EC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Can use a triangle grid instead:</a:t>
            </a:r>
          </a:p>
          <a:p>
            <a:pPr lvl="1"/>
            <a:r>
              <a:rPr lang="en-CH" dirty="0"/>
              <a:t>Limited in the shapes</a:t>
            </a:r>
          </a:p>
          <a:p>
            <a:pPr lvl="1"/>
            <a:r>
              <a:rPr lang="en-CH" dirty="0" err="1"/>
              <a:t>Onl</a:t>
            </a:r>
            <a:r>
              <a:rPr lang="fr-CH" dirty="0"/>
              <a:t>y</a:t>
            </a:r>
            <a:r>
              <a:rPr lang="en-CH" dirty="0"/>
              <a:t> 60 or 120 degrees angles are possible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790DA7-0D8F-45FC-348B-FF9E16E8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r>
              <a:rPr lang="en-CH"/>
              <a:t>: discretised </a:t>
            </a:r>
            <a:r>
              <a:rPr lang="en-CH" dirty="0"/>
              <a:t>state space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56251-D5D6-F618-2710-4C59FB93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DC6BC-FF87-606A-477A-71B0ED81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69314-33D2-35BB-628F-2424CF629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BE600DB-856A-BCE0-CB81-C45894BF6D06}"/>
              </a:ext>
            </a:extLst>
          </p:cNvPr>
          <p:cNvSpPr/>
          <p:nvPr/>
        </p:nvSpPr>
        <p:spPr>
          <a:xfrm>
            <a:off x="169168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049C579-4034-CD4B-D0C8-69E21A2C0F4D}"/>
              </a:ext>
            </a:extLst>
          </p:cNvPr>
          <p:cNvSpPr/>
          <p:nvPr/>
        </p:nvSpPr>
        <p:spPr>
          <a:xfrm>
            <a:off x="241176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12AFC72-183C-2DE2-E85F-224DBE22DA23}"/>
              </a:ext>
            </a:extLst>
          </p:cNvPr>
          <p:cNvSpPr/>
          <p:nvPr/>
        </p:nvSpPr>
        <p:spPr>
          <a:xfrm>
            <a:off x="313184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6553A1A-CF6A-0479-94EC-95E1ABD837CE}"/>
              </a:ext>
            </a:extLst>
          </p:cNvPr>
          <p:cNvSpPr/>
          <p:nvPr/>
        </p:nvSpPr>
        <p:spPr>
          <a:xfrm>
            <a:off x="385192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ED3165B-C8C2-F7A5-68AA-669F36890D8B}"/>
              </a:ext>
            </a:extLst>
          </p:cNvPr>
          <p:cNvSpPr/>
          <p:nvPr/>
        </p:nvSpPr>
        <p:spPr>
          <a:xfrm>
            <a:off x="457200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5202F1D-4675-953B-8A99-1C6ADFEBCE5E}"/>
              </a:ext>
            </a:extLst>
          </p:cNvPr>
          <p:cNvSpPr/>
          <p:nvPr/>
        </p:nvSpPr>
        <p:spPr>
          <a:xfrm>
            <a:off x="529208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9CCA48A6-B85E-C09D-CEB2-089A4F89A42D}"/>
              </a:ext>
            </a:extLst>
          </p:cNvPr>
          <p:cNvSpPr/>
          <p:nvPr/>
        </p:nvSpPr>
        <p:spPr>
          <a:xfrm rot="10800000">
            <a:off x="241176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E0107C01-C47F-CCB4-E6F6-E7169891958E}"/>
              </a:ext>
            </a:extLst>
          </p:cNvPr>
          <p:cNvSpPr/>
          <p:nvPr/>
        </p:nvSpPr>
        <p:spPr>
          <a:xfrm rot="10800000">
            <a:off x="169168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5E925544-17CB-8190-2938-3B332FEE488D}"/>
              </a:ext>
            </a:extLst>
          </p:cNvPr>
          <p:cNvSpPr/>
          <p:nvPr/>
        </p:nvSpPr>
        <p:spPr>
          <a:xfrm rot="10800000">
            <a:off x="313184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C6B12F5-1A3D-2A48-1D10-4396138B30AC}"/>
              </a:ext>
            </a:extLst>
          </p:cNvPr>
          <p:cNvSpPr/>
          <p:nvPr/>
        </p:nvSpPr>
        <p:spPr>
          <a:xfrm rot="10800000">
            <a:off x="385192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E5F343A6-DA0B-0F22-7156-DB3660ADF32E}"/>
              </a:ext>
            </a:extLst>
          </p:cNvPr>
          <p:cNvSpPr/>
          <p:nvPr/>
        </p:nvSpPr>
        <p:spPr>
          <a:xfrm rot="10800000">
            <a:off x="4572000" y="3363838"/>
            <a:ext cx="720000" cy="619200"/>
          </a:xfrm>
          <a:prstGeom prst="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B032C27D-269A-347B-EB6C-E4B4709E6C41}"/>
              </a:ext>
            </a:extLst>
          </p:cNvPr>
          <p:cNvSpPr/>
          <p:nvPr/>
        </p:nvSpPr>
        <p:spPr>
          <a:xfrm rot="10800000">
            <a:off x="529208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192FC2-C04F-0C4D-0310-4C2B2EE2C669}"/>
              </a:ext>
            </a:extLst>
          </p:cNvPr>
          <p:cNvCxnSpPr>
            <a:cxnSpLocks/>
            <a:stCxn id="26" idx="0"/>
            <a:endCxn id="30" idx="0"/>
          </p:cNvCxnSpPr>
          <p:nvPr/>
        </p:nvCxnSpPr>
        <p:spPr>
          <a:xfrm>
            <a:off x="2051680" y="3983038"/>
            <a:ext cx="36004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3B19C55D-7CB7-7FDB-C521-61505D72FF66}"/>
              </a:ext>
            </a:extLst>
          </p:cNvPr>
          <p:cNvSpPr/>
          <p:nvPr/>
        </p:nvSpPr>
        <p:spPr>
          <a:xfrm>
            <a:off x="1696207" y="3988052"/>
            <a:ext cx="1074154" cy="608976"/>
          </a:xfrm>
          <a:prstGeom prst="parallelogram">
            <a:avLst>
              <a:gd name="adj" fmla="val 56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apezoid 34">
            <a:extLst>
              <a:ext uri="{FF2B5EF4-FFF2-40B4-BE49-F238E27FC236}">
                <a16:creationId xmlns:a16="http://schemas.microsoft.com/office/drawing/2014/main" id="{AAC7CC4D-8568-CAE4-4294-AE2919C1F6CE}"/>
              </a:ext>
            </a:extLst>
          </p:cNvPr>
          <p:cNvSpPr/>
          <p:nvPr/>
        </p:nvSpPr>
        <p:spPr>
          <a:xfrm>
            <a:off x="3131839" y="3983525"/>
            <a:ext cx="1435633" cy="620162"/>
          </a:xfrm>
          <a:prstGeom prst="trapezoid">
            <a:avLst>
              <a:gd name="adj" fmla="val 58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38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First point: Does the second robot knows if the first one is holding a block?</a:t>
            </a:r>
          </a:p>
          <a:p>
            <a:r>
              <a:rPr lang="en-CH" dirty="0"/>
              <a:t>Two different amount of information:</a:t>
            </a:r>
          </a:p>
          <a:p>
            <a:pPr lvl="1"/>
            <a:r>
              <a:rPr lang="en-CH" dirty="0"/>
              <a:t>Corners</a:t>
            </a:r>
          </a:p>
          <a:p>
            <a:pPr lvl="1"/>
            <a:r>
              <a:rPr lang="en-CH" dirty="0"/>
              <a:t>Corners structured</a:t>
            </a:r>
          </a:p>
          <a:p>
            <a:pPr lvl="2"/>
            <a:r>
              <a:rPr lang="en-CH" dirty="0"/>
              <a:t> (knowing which corner they are connected to)</a:t>
            </a:r>
          </a:p>
          <a:p>
            <a:pPr lvl="1"/>
            <a:r>
              <a:rPr lang="en-CH" dirty="0"/>
              <a:t>Corners + contact points</a:t>
            </a:r>
          </a:p>
          <a:p>
            <a:pPr lvl="1"/>
            <a:r>
              <a:rPr lang="en-CH" dirty="0"/>
              <a:t>Value of the forces applied on a block?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Observation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7227587" y="3300539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6876256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C181543D-2B32-288F-9D29-F00BE5B443BF}"/>
              </a:ext>
            </a:extLst>
          </p:cNvPr>
          <p:cNvSpPr/>
          <p:nvPr/>
        </p:nvSpPr>
        <p:spPr>
          <a:xfrm rot="10800000">
            <a:off x="6732240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EC6D43-F3E0-289D-F11F-3713100E013D}"/>
              </a:ext>
            </a:extLst>
          </p:cNvPr>
          <p:cNvSpPr/>
          <p:nvPr/>
        </p:nvSpPr>
        <p:spPr>
          <a:xfrm>
            <a:off x="7236296" y="393990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0ADE9D-D741-8B74-29E1-599B38AF00FE}"/>
              </a:ext>
            </a:extLst>
          </p:cNvPr>
          <p:cNvSpPr/>
          <p:nvPr/>
        </p:nvSpPr>
        <p:spPr>
          <a:xfrm>
            <a:off x="6876256" y="393990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509ABF-92D2-D59A-A9F2-196EEF23A00F}"/>
              </a:ext>
            </a:extLst>
          </p:cNvPr>
          <p:cNvSpPr/>
          <p:nvPr/>
        </p:nvSpPr>
        <p:spPr>
          <a:xfrm>
            <a:off x="7380312" y="321982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8455C7-0467-3341-C16A-22E551BAB1EF}"/>
              </a:ext>
            </a:extLst>
          </p:cNvPr>
          <p:cNvSpPr/>
          <p:nvPr/>
        </p:nvSpPr>
        <p:spPr>
          <a:xfrm>
            <a:off x="6660232" y="321982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1A42A-7E9E-15CA-F6CE-B1CFC7CD5F84}"/>
              </a:ext>
            </a:extLst>
          </p:cNvPr>
          <p:cNvSpPr/>
          <p:nvPr/>
        </p:nvSpPr>
        <p:spPr>
          <a:xfrm>
            <a:off x="7702205" y="3247570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4A3B743-1E22-88F7-8B0E-46A04CB0BA8A}"/>
              </a:ext>
            </a:extLst>
          </p:cNvPr>
          <p:cNvSpPr/>
          <p:nvPr/>
        </p:nvSpPr>
        <p:spPr>
          <a:xfrm>
            <a:off x="7389021" y="3228531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12594D-4540-1507-23B1-2FCDE92C9301}"/>
              </a:ext>
            </a:extLst>
          </p:cNvPr>
          <p:cNvSpPr/>
          <p:nvPr/>
        </p:nvSpPr>
        <p:spPr>
          <a:xfrm>
            <a:off x="7911211" y="3961674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A7896B-6DB1-41CA-E82C-5A0809360EF3}"/>
              </a:ext>
            </a:extLst>
          </p:cNvPr>
          <p:cNvSpPr/>
          <p:nvPr/>
        </p:nvSpPr>
        <p:spPr>
          <a:xfrm>
            <a:off x="8259553" y="3979091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D22047-C847-31FB-9668-F39A4EDB41C9}"/>
              </a:ext>
            </a:extLst>
          </p:cNvPr>
          <p:cNvSpPr/>
          <p:nvPr/>
        </p:nvSpPr>
        <p:spPr>
          <a:xfrm>
            <a:off x="6822638" y="4667068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A3B7A7-47E1-5903-6F15-E826BADC7A00}"/>
              </a:ext>
            </a:extLst>
          </p:cNvPr>
          <p:cNvSpPr/>
          <p:nvPr/>
        </p:nvSpPr>
        <p:spPr>
          <a:xfrm>
            <a:off x="8268261" y="4684484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33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7EBF-7DE0-7B91-A1C0-58A37288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18/10/22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A966C-6383-052B-808C-91F3D55A8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</a:p>
          <a:p>
            <a:r>
              <a:rPr lang="en-CH" dirty="0"/>
              <a:t>Triangle grid and possible scenarios</a:t>
            </a:r>
          </a:p>
          <a:p>
            <a:r>
              <a:rPr lang="en-CH" dirty="0"/>
              <a:t>Change in equilibrium calculation</a:t>
            </a:r>
          </a:p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F3ECDE-0A79-1D81-DCBB-A0BD917FD9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59497-9536-DE64-E914-DEDF4DA7F0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74EB9-C5B2-9413-3F93-B0B7DB7959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A03A2-0844-3BFB-D636-F29C0F73FA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350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47BDE6-6060-B486-3F20-B65D00DB2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Problems with continuous:</a:t>
            </a:r>
          </a:p>
          <a:p>
            <a:pPr lvl="1"/>
            <a:r>
              <a:rPr lang="en-CH" dirty="0"/>
              <a:t>Describing the actions would have been dynamic and growing linearly with the number of blocks</a:t>
            </a:r>
          </a:p>
          <a:p>
            <a:pPr lvl="1"/>
            <a:r>
              <a:rPr lang="en-CH" dirty="0"/>
              <a:t>Each face would require to test whether or not the last action changed its parameter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D850E98-F268-E4CC-625D-EB729D0D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60D4-986A-22A2-3206-E3A55B188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B8C74-8D3E-4AC2-4853-AEB4D75A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7AFE6-DFF9-4D32-68AA-D76A88F5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598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Idea: replace the quadrilateral blocks by a grid equilateral triangles</a:t>
                </a:r>
              </a:p>
              <a:p>
                <a:r>
                  <a:rPr lang="en-CH" dirty="0"/>
                  <a:t>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𝑡𝑦𝑝𝑒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𝑏𝑙𝑜𝑐𝑘</m:t>
                        </m:r>
                      </m:sub>
                    </m:sSub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CH" dirty="0"/>
                  <a:t> possible actions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3D850E98-F268-E4CC-625D-EB729D0D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60D4-986A-22A2-3206-E3A55B188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B8C74-8D3E-4AC2-4853-AEB4D75A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7AFE6-DFF9-4D32-68AA-D76A88F5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39</a:t>
            </a:fld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F79051-CA59-0F0C-9AEA-08A422BA3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571750"/>
            <a:ext cx="4211960" cy="206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87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FD2462-F674-CA05-3401-6F39B57CB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716DD-695C-91D1-E000-3FEC79F7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F68E-75A7-36B7-7E50-E227DE580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C4509-C60B-4676-8C6A-D6B5F61B9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AAC1-21BD-EFAF-8553-6588190D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03677-C4F6-415C-DA93-9CAEFA103BCC}"/>
              </a:ext>
            </a:extLst>
          </p:cNvPr>
          <p:cNvSpPr/>
          <p:nvPr/>
        </p:nvSpPr>
        <p:spPr>
          <a:xfrm>
            <a:off x="1691680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740FB3-D16C-7E7B-BEBD-28CFCFD171F3}"/>
              </a:ext>
            </a:extLst>
          </p:cNvPr>
          <p:cNvSpPr/>
          <p:nvPr/>
        </p:nvSpPr>
        <p:spPr>
          <a:xfrm>
            <a:off x="1979712" y="257175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886F60-F3DA-7281-556A-F301B1143D0A}"/>
              </a:ext>
            </a:extLst>
          </p:cNvPr>
          <p:cNvCxnSpPr>
            <a:cxnSpLocks/>
          </p:cNvCxnSpPr>
          <p:nvPr/>
        </p:nvCxnSpPr>
        <p:spPr>
          <a:xfrm>
            <a:off x="1979712" y="3291830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696919-A09E-1FC1-2185-697D451D7FD9}"/>
              </a:ext>
            </a:extLst>
          </p:cNvPr>
          <p:cNvSpPr/>
          <p:nvPr/>
        </p:nvSpPr>
        <p:spPr>
          <a:xfrm>
            <a:off x="2555776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C71F60-8858-5990-251B-7FCAFAB3DDCA}"/>
              </a:ext>
            </a:extLst>
          </p:cNvPr>
          <p:cNvCxnSpPr>
            <a:cxnSpLocks/>
          </p:cNvCxnSpPr>
          <p:nvPr/>
        </p:nvCxnSpPr>
        <p:spPr>
          <a:xfrm>
            <a:off x="2555776" y="3291830"/>
            <a:ext cx="14401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836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9592" y="987574"/>
                <a:ext cx="4896544" cy="3888432"/>
              </a:xfrm>
            </p:spPr>
            <p:txBody>
              <a:bodyPr/>
              <a:lstStyle/>
              <a:p>
                <a:r>
                  <a:rPr lang="en-CH" dirty="0"/>
                  <a:t>Extremely fast to rule out impossible move (like leaving the block in the air or putting it at an already occupied place)</a:t>
                </a:r>
              </a:p>
              <a:p>
                <a:r>
                  <a:rPr lang="en-CH" dirty="0"/>
                  <a:t>Scales with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𝑠𝑖𝑑𝑒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r>
                  <a:rPr lang="en-CH" dirty="0"/>
                  <a:t>Example: try to place hexagons at random position (the central one is fixed</a:t>
                </a:r>
              </a:p>
              <a:p>
                <a:pPr lvl="1"/>
                <a:r>
                  <a:rPr lang="en-CH" dirty="0"/>
                  <a:t>Number of action possible: 2500 (50x50), rotation not allowed</a:t>
                </a:r>
              </a:p>
              <a:p>
                <a:pPr lvl="1"/>
                <a:r>
                  <a:rPr lang="en-CH" dirty="0"/>
                  <a:t>Time needed to put 500 blocks: 1.84s</a:t>
                </a:r>
              </a:p>
              <a:p>
                <a:endParaRPr lang="en-CH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9592" y="987574"/>
                <a:ext cx="4896544" cy="3888432"/>
              </a:xfrm>
              <a:blipFill>
                <a:blip r:embed="rId2"/>
                <a:stretch>
                  <a:fillRect t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3D850E98-F268-E4CC-625D-EB729D0D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60D4-986A-22A2-3206-E3A55B188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B8C74-8D3E-4AC2-4853-AEB4D75A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7AFE6-DFF9-4D32-68AA-D76A88F5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40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85E9B-7EC9-782E-F2F7-2DAB1169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896153" y="1239485"/>
            <a:ext cx="437171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00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8F3A15-3492-BEB2-60BF-260214D65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Use two types of blocks: hinge and link</a:t>
            </a:r>
          </a:p>
          <a:p>
            <a:r>
              <a:rPr lang="en-CH" dirty="0"/>
              <a:t>Try to build arches with different terrains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6B1FDC-CB91-BCD6-A2B4-09C491A3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Possible scenarios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443D8-6E76-D99F-DD5F-84226059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53D59-CADB-DBD6-D500-C4E113D2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1D8FC-786E-097B-1DF3-A3B9E5A3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0C3B6-D146-FA5E-6DD1-5303E5AD3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8" t="11133" r="22927"/>
          <a:stretch/>
        </p:blipFill>
        <p:spPr>
          <a:xfrm>
            <a:off x="5364088" y="2643758"/>
            <a:ext cx="3545714" cy="20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09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8F3A15-3492-BEB2-60BF-260214D65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Use only </a:t>
            </a:r>
            <a:r>
              <a:rPr lang="en-CH" dirty="0" err="1"/>
              <a:t>hexagonals</a:t>
            </a:r>
            <a:endParaRPr lang="en-CH" dirty="0"/>
          </a:p>
          <a:p>
            <a:r>
              <a:rPr lang="en-CH" dirty="0"/>
              <a:t>Start with a full terrain</a:t>
            </a:r>
          </a:p>
          <a:p>
            <a:r>
              <a:rPr lang="en-CH" dirty="0"/>
              <a:t>Remove blocks so the other robot make the structure collapse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6B1FDC-CB91-BCD6-A2B4-09C491A3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Possible scenarios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443D8-6E76-D99F-DD5F-84226059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53D59-CADB-DBD6-D500-C4E113D2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1D8FC-786E-097B-1DF3-A3B9E5A3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953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A3B093-41F8-B273-0DBF-FA9BAB20B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Optimization library not usable:</a:t>
            </a:r>
          </a:p>
          <a:p>
            <a:pPr lvl="1"/>
            <a:r>
              <a:rPr lang="en-CH" dirty="0"/>
              <a:t>Time taken to build the model is too long (constant 3s)</a:t>
            </a:r>
          </a:p>
          <a:p>
            <a:pPr lvl="1"/>
            <a:r>
              <a:rPr lang="en-CH" dirty="0"/>
              <a:t>Whereas the solving time is only 0.025s</a:t>
            </a:r>
          </a:p>
          <a:p>
            <a:r>
              <a:rPr lang="en-CH" dirty="0"/>
              <a:t>Try a non-sequential approach with SciPy:</a:t>
            </a:r>
          </a:p>
          <a:p>
            <a:pPr lvl="1"/>
            <a:r>
              <a:rPr lang="en-CH" dirty="0"/>
              <a:t>Works quite well:</a:t>
            </a:r>
          </a:p>
          <a:p>
            <a:pPr lvl="2"/>
            <a:r>
              <a:rPr lang="en-CH" dirty="0"/>
              <a:t>300 blocks at random on a (30x20) grid:</a:t>
            </a:r>
          </a:p>
          <a:p>
            <a:pPr lvl="2"/>
            <a:r>
              <a:rPr lang="fr-CH" dirty="0"/>
              <a:t>T</a:t>
            </a:r>
            <a:r>
              <a:rPr lang="en-CH" dirty="0" err="1"/>
              <a:t>ake</a:t>
            </a:r>
            <a:r>
              <a:rPr lang="en-CH" dirty="0"/>
              <a:t> ~53s but</a:t>
            </a:r>
          </a:p>
          <a:p>
            <a:pPr lvl="3"/>
            <a:r>
              <a:rPr lang="en-CH" dirty="0"/>
              <a:t>Put at random</a:t>
            </a:r>
          </a:p>
          <a:p>
            <a:pPr lvl="3"/>
            <a:r>
              <a:rPr lang="en-CH" dirty="0"/>
              <a:t>Much more complicated problem to solve</a:t>
            </a:r>
          </a:p>
          <a:p>
            <a:pPr lvl="3"/>
            <a:endParaRPr lang="en-CH" dirty="0"/>
          </a:p>
          <a:p>
            <a:pPr lvl="2"/>
            <a:endParaRPr lang="en-CH" dirty="0"/>
          </a:p>
          <a:p>
            <a:pPr lvl="2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FFAB-D100-18A3-6715-5FCC6BD0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Equilibrium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8B8F8-235A-0B33-AD94-538D9C7F7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D7EA1-9A3A-C1C1-18E9-C0A50E5C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D794F-4648-A478-8FED-1A02E05E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43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71ECF-C334-3EAC-39F4-39DEB707C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05" r="23762"/>
          <a:stretch/>
        </p:blipFill>
        <p:spPr>
          <a:xfrm>
            <a:off x="5652120" y="2427734"/>
            <a:ext cx="3096344" cy="851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8F71E-97CD-BA26-66B7-085F1538E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09" r="19087"/>
          <a:stretch/>
        </p:blipFill>
        <p:spPr>
          <a:xfrm>
            <a:off x="5652120" y="3435846"/>
            <a:ext cx="3197064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20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A3B093-41F8-B273-0DBF-FA9BAB20B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With the equilibrium test (53s):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Without the equilibrium test (1.38s):</a:t>
            </a:r>
          </a:p>
          <a:p>
            <a:pPr lvl="2"/>
            <a:endParaRPr lang="en-CH" dirty="0"/>
          </a:p>
          <a:p>
            <a:pPr lvl="2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FFAB-D100-18A3-6715-5FCC6BD0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Equilibrium results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8B8F8-235A-0B33-AD94-538D9C7F7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D7EA1-9A3A-C1C1-18E9-C0A50E5C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D794F-4648-A478-8FED-1A02E05E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44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71ECF-C334-3EAC-39F4-39DEB707C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05" r="23762"/>
          <a:stretch/>
        </p:blipFill>
        <p:spPr>
          <a:xfrm>
            <a:off x="1187624" y="1851670"/>
            <a:ext cx="3096344" cy="851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8F71E-97CD-BA26-66B7-085F1538E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09" r="19087"/>
          <a:stretch/>
        </p:blipFill>
        <p:spPr>
          <a:xfrm>
            <a:off x="1115616" y="3363838"/>
            <a:ext cx="3197064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52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49250E-8938-43B6-D0CE-53ECCDB42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25/10/22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842EAD-8A16-D784-58E5-647C61B93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Game description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6DDA44F-7ECE-AFA8-51D2-86DA79FA33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CD267-3FD0-8BBC-E292-CD7A94FD9C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B91D3-3C0F-7D78-79C2-0195398218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9123-3B21-AEEB-82C6-CA6DEFB5BE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417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831689-E5E0-E198-781D-8C884B7FB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Agents</a:t>
            </a:r>
          </a:p>
          <a:p>
            <a:pPr lvl="1"/>
            <a:r>
              <a:rPr lang="en-CH" dirty="0"/>
              <a:t>Action set</a:t>
            </a:r>
          </a:p>
          <a:p>
            <a:pPr lvl="1"/>
            <a:r>
              <a:rPr lang="en-CH" dirty="0"/>
              <a:t>Observation set</a:t>
            </a:r>
          </a:p>
          <a:p>
            <a:r>
              <a:rPr lang="en-CH" dirty="0"/>
              <a:t>States</a:t>
            </a:r>
          </a:p>
          <a:p>
            <a:pPr lvl="1"/>
            <a:r>
              <a:rPr lang="en-CH" dirty="0"/>
              <a:t>States transition</a:t>
            </a:r>
          </a:p>
          <a:p>
            <a:r>
              <a:rPr lang="fr-CH" dirty="0"/>
              <a:t>R</a:t>
            </a:r>
            <a:r>
              <a:rPr lang="en-CH" dirty="0"/>
              <a:t>eward</a:t>
            </a:r>
          </a:p>
          <a:p>
            <a:r>
              <a:rPr lang="en-US" dirty="0"/>
              <a:t>Terminal</a:t>
            </a:r>
            <a:r>
              <a:rPr lang="en-CH" dirty="0"/>
              <a:t> state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67DDD1A-F024-94B3-6F1C-740A07CC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Game elements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1A475-EE8D-6C6D-3D92-79A58EB9D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F11AD-9C7F-7B9D-DC09-3F0F328AE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AEEC2-6C67-5311-166D-1CD8A619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037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H" dirty="0"/>
                  <a:t> robots</a:t>
                </a:r>
              </a:p>
              <a:p>
                <a:pPr lvl="1"/>
                <a:r>
                  <a:rPr lang="en-CH" dirty="0"/>
                  <a:t>Action set: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𝔸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CH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CH" dirty="0"/>
                  <a:t>: Put and hold</a:t>
                </a:r>
              </a:p>
              <a:p>
                <a:pPr lvl="4"/>
                <a:r>
                  <a:rPr lang="fr-CH" dirty="0"/>
                  <a:t>L</a:t>
                </a:r>
                <a:r>
                  <a:rPr lang="en-CH" dirty="0"/>
                  <a:t>et go any block it is holding</a:t>
                </a:r>
              </a:p>
              <a:p>
                <a:pPr lvl="4"/>
                <a:r>
                  <a:rPr lang="en-CH" dirty="0"/>
                  <a:t>Put a new block</a:t>
                </a:r>
              </a:p>
              <a:p>
                <a:pPr lvl="4"/>
                <a:r>
                  <a:rPr lang="en-CH" dirty="0"/>
                  <a:t>Hold it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CH" dirty="0"/>
                  <a:t>: Put and Leave</a:t>
                </a:r>
              </a:p>
              <a:p>
                <a:pPr lvl="4"/>
                <a:r>
                  <a:rPr lang="fr-CH" dirty="0"/>
                  <a:t>L</a:t>
                </a:r>
                <a:r>
                  <a:rPr lang="en-CH" dirty="0"/>
                  <a:t>et go any block it is holding</a:t>
                </a:r>
              </a:p>
              <a:p>
                <a:pPr lvl="4"/>
                <a:r>
                  <a:rPr lang="en-CH" dirty="0"/>
                  <a:t>Put a new block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dirty="0"/>
                  <a:t>: Hold</a:t>
                </a:r>
              </a:p>
              <a:p>
                <a:pPr lvl="4"/>
                <a:r>
                  <a:rPr lang="en-CH" dirty="0"/>
                  <a:t>Go hold an already placed block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CH" dirty="0"/>
                  <a:t>: Leave:</a:t>
                </a:r>
              </a:p>
              <a:p>
                <a:pPr lvl="4"/>
                <a:r>
                  <a:rPr lang="en-CH" dirty="0"/>
                  <a:t>Let go any block it is holding</a:t>
                </a:r>
                <a:endParaRPr lang="en-US" dirty="0"/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: Remove (optional)</a:t>
                </a:r>
              </a:p>
              <a:p>
                <a:pPr lvl="4"/>
                <a:r>
                  <a:rPr lang="en-CH" dirty="0"/>
                  <a:t>Remove a block previously placed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5A516-EC01-DE3F-9D68-965B3D29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C7E98-A472-2B09-7E9F-254673C7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8B22-4755-D9CB-A26B-06B12724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1641A-3A1E-E332-CBB8-4E2883F4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801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H" dirty="0"/>
                  <a:t> robots</a:t>
                </a:r>
              </a:p>
              <a:p>
                <a:pPr lvl="1"/>
                <a:r>
                  <a:rPr lang="en-CH" dirty="0"/>
                  <a:t>Action set: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𝔸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CH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CH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H" dirty="0"/>
                  <a:t>: Put</a:t>
                </a:r>
              </a:p>
              <a:p>
                <a:pPr lvl="4"/>
                <a:r>
                  <a:rPr lang="en-CH" dirty="0"/>
                  <a:t>Chose a block from a list</a:t>
                </a:r>
              </a:p>
              <a:p>
                <a:pPr lvl="4"/>
                <a:r>
                  <a:rPr lang="en-CH" dirty="0"/>
                  <a:t>Chose its orientation among 6 choices</a:t>
                </a:r>
              </a:p>
              <a:p>
                <a:pPr lvl="4"/>
                <a:r>
                  <a:rPr lang="en-CH" dirty="0"/>
                  <a:t>Chose the location of its reference point</a:t>
                </a:r>
              </a:p>
              <a:p>
                <a:pPr lvl="4"/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5A516-EC01-DE3F-9D68-965B3D29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C7E98-A472-2B09-7E9F-254673C7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8B22-4755-D9CB-A26B-06B12724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1641A-3A1E-E332-CBB8-4E2883F4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61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H" dirty="0"/>
                  <a:t> robots</a:t>
                </a:r>
              </a:p>
              <a:p>
                <a:pPr lvl="1"/>
                <a:r>
                  <a:rPr lang="en-CH" dirty="0"/>
                  <a:t>Observation set:</a:t>
                </a:r>
              </a:p>
              <a:p>
                <a:pPr lvl="2"/>
                <a:r>
                  <a:rPr lang="en-CH" dirty="0"/>
                  <a:t>Consider the game as open information: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𝕆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𝕊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5A516-EC01-DE3F-9D68-965B3D29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C7E98-A472-2B09-7E9F-254673C7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8B22-4755-D9CB-A26B-06B12724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1641A-3A1E-E332-CBB8-4E2883F4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0640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FD2462-F674-CA05-3401-6F39B57CB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716DD-695C-91D1-E000-3FEC79F7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F68E-75A7-36B7-7E50-E227DE580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C4509-C60B-4676-8C6A-D6B5F61B9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AAC1-21BD-EFAF-8553-6588190D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03677-C4F6-415C-DA93-9CAEFA103BCC}"/>
              </a:ext>
            </a:extLst>
          </p:cNvPr>
          <p:cNvSpPr/>
          <p:nvPr/>
        </p:nvSpPr>
        <p:spPr>
          <a:xfrm>
            <a:off x="1691680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740FB3-D16C-7E7B-BEBD-28CFCFD171F3}"/>
              </a:ext>
            </a:extLst>
          </p:cNvPr>
          <p:cNvSpPr/>
          <p:nvPr/>
        </p:nvSpPr>
        <p:spPr>
          <a:xfrm>
            <a:off x="4572000" y="257175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886F60-F3DA-7281-556A-F301B1143D0A}"/>
              </a:ext>
            </a:extLst>
          </p:cNvPr>
          <p:cNvCxnSpPr>
            <a:cxnSpLocks/>
          </p:cNvCxnSpPr>
          <p:nvPr/>
        </p:nvCxnSpPr>
        <p:spPr>
          <a:xfrm>
            <a:off x="3131840" y="3291830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2B19CD-A1AE-CEE8-AD8B-1DE7D96744C8}"/>
              </a:ext>
            </a:extLst>
          </p:cNvPr>
          <p:cNvCxnSpPr>
            <a:cxnSpLocks/>
          </p:cNvCxnSpPr>
          <p:nvPr/>
        </p:nvCxnSpPr>
        <p:spPr>
          <a:xfrm>
            <a:off x="4932040" y="2931790"/>
            <a:ext cx="0" cy="64807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6C291C-2E80-A591-C304-978DD2537EAE}"/>
              </a:ext>
            </a:extLst>
          </p:cNvPr>
          <p:cNvCxnSpPr>
            <a:cxnSpLocks/>
          </p:cNvCxnSpPr>
          <p:nvPr/>
        </p:nvCxnSpPr>
        <p:spPr>
          <a:xfrm flipV="1">
            <a:off x="4644008" y="2931790"/>
            <a:ext cx="0" cy="360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FF4B25-F15D-6E4F-976A-14B296CA8A1F}"/>
              </a:ext>
            </a:extLst>
          </p:cNvPr>
          <p:cNvCxnSpPr>
            <a:cxnSpLocks/>
          </p:cNvCxnSpPr>
          <p:nvPr/>
        </p:nvCxnSpPr>
        <p:spPr>
          <a:xfrm flipV="1">
            <a:off x="3203848" y="2931790"/>
            <a:ext cx="0" cy="360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2ABE9C3-754A-2E0D-BC1D-DC6C51B416DB}"/>
              </a:ext>
            </a:extLst>
          </p:cNvPr>
          <p:cNvSpPr/>
          <p:nvPr/>
        </p:nvSpPr>
        <p:spPr>
          <a:xfrm>
            <a:off x="7452320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52C9EC-D48E-13A4-8149-674EEB523BC9}"/>
              </a:ext>
            </a:extLst>
          </p:cNvPr>
          <p:cNvCxnSpPr>
            <a:cxnSpLocks/>
          </p:cNvCxnSpPr>
          <p:nvPr/>
        </p:nvCxnSpPr>
        <p:spPr>
          <a:xfrm>
            <a:off x="6012160" y="3291830"/>
            <a:ext cx="14401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F9BA1B-1973-C4CA-C0F3-EB992E4E4120}"/>
              </a:ext>
            </a:extLst>
          </p:cNvPr>
          <p:cNvCxnSpPr>
            <a:cxnSpLocks/>
          </p:cNvCxnSpPr>
          <p:nvPr/>
        </p:nvCxnSpPr>
        <p:spPr>
          <a:xfrm flipV="1">
            <a:off x="5220072" y="3003798"/>
            <a:ext cx="0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068CF7-F8F6-9E11-895A-26613F10AFB1}"/>
              </a:ext>
            </a:extLst>
          </p:cNvPr>
          <p:cNvCxnSpPr>
            <a:cxnSpLocks/>
          </p:cNvCxnSpPr>
          <p:nvPr/>
        </p:nvCxnSpPr>
        <p:spPr>
          <a:xfrm flipV="1">
            <a:off x="6084168" y="3003798"/>
            <a:ext cx="0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25B564-DD10-C20A-FDC1-6DF6A438EE41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051720" y="3291830"/>
            <a:ext cx="0" cy="64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73A106-CAA2-43C8-725B-09BDC00CA41E}"/>
              </a:ext>
            </a:extLst>
          </p:cNvPr>
          <p:cNvCxnSpPr>
            <a:cxnSpLocks/>
          </p:cNvCxnSpPr>
          <p:nvPr/>
        </p:nvCxnSpPr>
        <p:spPr>
          <a:xfrm>
            <a:off x="7524328" y="3291798"/>
            <a:ext cx="0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6C1ADA-09C5-C506-2C46-8BEAFA6E3B94}"/>
              </a:ext>
            </a:extLst>
          </p:cNvPr>
          <p:cNvCxnSpPr>
            <a:cxnSpLocks/>
          </p:cNvCxnSpPr>
          <p:nvPr/>
        </p:nvCxnSpPr>
        <p:spPr>
          <a:xfrm>
            <a:off x="2051720" y="3651870"/>
            <a:ext cx="0" cy="64807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E7F1A-1CE4-7388-FC23-A953F96BC45C}"/>
              </a:ext>
            </a:extLst>
          </p:cNvPr>
          <p:cNvCxnSpPr>
            <a:cxnSpLocks/>
          </p:cNvCxnSpPr>
          <p:nvPr/>
        </p:nvCxnSpPr>
        <p:spPr>
          <a:xfrm>
            <a:off x="7812360" y="3651870"/>
            <a:ext cx="0" cy="64807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65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Grid: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p>
                          <m:sSup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0&lt;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𝑎𝑛𝑑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0&lt;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CH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coordinates of the leftmost corner of a triangle (using isometric base)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H" dirty="0"/>
                  <a:t>: (=down) is equal to 0 if the triangle is pointing up, 1 otherwise 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F33DFD5-37EA-9856-E0DC-4C6BC06B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1F00E-CB76-02AD-BE57-F02FE09E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D99CC-B957-6C82-1720-95F48B8B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892C6-8110-3D48-59E0-7A555E98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50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E87EC-ADE2-BB30-BE60-D394A268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499742"/>
            <a:ext cx="4499992" cy="22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88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States: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𝕊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e>
                    </m:d>
                  </m:oMath>
                </a14:m>
                <a:endParaRPr lang="en-CH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</a:t>
                </a:r>
                <a:r>
                  <a:rPr lang="en-CH" dirty="0">
                    <a:ea typeface="Cambria Math" panose="02040503050406030204" pitchFamily="18" charset="0"/>
                  </a:rPr>
                  <a:t>ids of the block placed at a given coordinates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-1</a:t>
                </a:r>
                <a:r>
                  <a:rPr lang="en-CH" b="0" dirty="0">
                    <a:ea typeface="Cambria Math" panose="02040503050406030204" pitchFamily="18" charset="0"/>
                  </a:rPr>
                  <a:t> if no block are there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0 if the block is floating (cannot fall and absorbs any force applied to it)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ids of the connected ground at these coordinates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-1 if no blocks are there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ids of the robot holding the current coordinates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-1 if no robot is holding the parts</a:t>
                </a:r>
              </a:p>
              <a:p>
                <a:endParaRPr lang="en-CH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F33DFD5-37EA-9856-E0DC-4C6BC06B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1F00E-CB76-02AD-BE57-F02FE09E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D99CC-B957-6C82-1720-95F48B8B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892C6-8110-3D48-59E0-7A555E98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E87EC-ADE2-BB30-BE60-D394A268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60" y="3579862"/>
            <a:ext cx="2292676" cy="112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30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CH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CH" dirty="0"/>
                  <a:t>: Forbidden action. An action that either:</a:t>
                </a:r>
              </a:p>
              <a:p>
                <a:pPr lvl="2"/>
                <a:r>
                  <a:rPr lang="en-CH" dirty="0"/>
                  <a:t>Place a completely disconnected block</a:t>
                </a:r>
              </a:p>
              <a:p>
                <a:pPr lvl="2"/>
                <a:r>
                  <a:rPr lang="en-CH" dirty="0"/>
                  <a:t>Place a block at an already used grid-point</a:t>
                </a:r>
              </a:p>
              <a:p>
                <a:pPr lvl="2"/>
                <a:r>
                  <a:rPr lang="en-CH" dirty="0"/>
                  <a:t>Place a block outside of its range</a:t>
                </a:r>
              </a:p>
              <a:p>
                <a:pPr lvl="2"/>
                <a:r>
                  <a:rPr lang="en-CH" dirty="0"/>
                  <a:t>Break the physical equilibrium by leaving a block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</m:oMath>
                </a14:m>
                <a:endParaRPr lang="en-CH" b="0" dirty="0"/>
              </a:p>
              <a:p>
                <a:pPr lvl="2"/>
                <a:r>
                  <a:rPr lang="fr-CH" dirty="0"/>
                  <a:t>I</a:t>
                </a:r>
                <a:r>
                  <a:rPr lang="en-CH" dirty="0"/>
                  <a:t>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CH" dirty="0"/>
                  <a:t>: coordinates of the new block,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CH" dirty="0"/>
                  <a:t>: id of the new block (-1 if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)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CH" i="1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CH" dirty="0"/>
              </a:p>
              <a:p>
                <a:pPr lvl="2"/>
                <a:r>
                  <a:rPr lang="en-CH" dirty="0"/>
                  <a:t>otherwise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FF71BA-0173-C47E-9777-6D9FC436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 transition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E7451-0C04-B9D2-AA06-F1DD7597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7627B-0F2F-88A9-00F4-FE848B0A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B82E4-05CF-21A5-B1F7-F98C768D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747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CH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</m:oMath>
                </a14:m>
                <a:endParaRPr lang="en-CH" b="0" dirty="0"/>
              </a:p>
              <a:p>
                <a:pPr lvl="2"/>
                <a:r>
                  <a:rPr lang="fr-CH" dirty="0"/>
                  <a:t>I</a:t>
                </a:r>
                <a:r>
                  <a:rPr lang="en-CH" dirty="0"/>
                  <a:t>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CH" dirty="0"/>
                  <a:t>: coordinates of the new block,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CH" dirty="0"/>
                  <a:t>: id of the smallest connected ground (or -1 if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)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CH" dirty="0"/>
              </a:p>
              <a:p>
                <a:pPr lvl="2"/>
                <a:r>
                  <a:rPr lang="en-CH" dirty="0"/>
                  <a:t>otherwise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CH" b="0" dirty="0"/>
              </a:p>
              <a:p>
                <a:pPr lvl="2"/>
                <a:r>
                  <a:rPr lang="en-CH" dirty="0"/>
                  <a:t>Note that no test is done to separate the region when removing a block.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FF71BA-0173-C47E-9777-6D9FC436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 transition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E7451-0C04-B9D2-AA06-F1DD7597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7627B-0F2F-88A9-00F4-FE848B0A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B82E4-05CF-21A5-B1F7-F98C768D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012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79850-8FDE-CE9C-C3E2-D1464CB29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CH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</m:oMath>
                </a14:m>
                <a:endParaRPr lang="en-CH" b="0" dirty="0"/>
              </a:p>
              <a:p>
                <a:pPr lvl="2"/>
                <a:r>
                  <a:rPr lang="fr-CH" dirty="0"/>
                  <a:t>I</a:t>
                </a:r>
                <a:r>
                  <a:rPr lang="en-CH" dirty="0"/>
                  <a:t>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dirty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CH" dirty="0"/>
                  <a:t>: coordinates of the new block (or selected block if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CH" dirty="0"/>
                  <a:t>: id of the robot 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=−1 ∀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𝔹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H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H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CH" dirty="0"/>
              </a:p>
              <a:p>
                <a:pPr lvl="2"/>
                <a:r>
                  <a:rPr lang="en-CH" dirty="0"/>
                  <a:t>otherwise: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=−1 ∀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H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endParaRPr lang="en-CH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79850-8FDE-CE9C-C3E2-D1464CB29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944ACDB-FE78-E924-771F-385E5CCF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 transition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2D936-BCFA-D699-41BC-85708A84B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384C4-3D6A-8AB1-69A7-AC7CCC00C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6CDAE-8203-9B64-AB3E-CC142FB9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0289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521B6A-7DD2-AF18-19CD-FD35577C9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The game ends when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&lt;1 ∀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H" dirty="0"/>
                  <a:t> and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=−1 ∀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CH" b="0" dirty="0"/>
              </a:p>
              <a:p>
                <a:endParaRPr lang="en-CH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521B6A-7DD2-AF18-19CD-FD35577C9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9537902-874F-7190-E398-86845A42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Terminal state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0448B-E2C5-286D-AEBD-1C294CFC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CC70A-1B45-93C6-9612-773E7FEF8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AD54A-505F-0F9C-8331-F8641C37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9331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72D5B1-FFF9-E254-4E58-290EA269C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Can get into deadlocks:</a:t>
                </a:r>
              </a:p>
              <a:p>
                <a:pPr lvl="1"/>
                <a:r>
                  <a:rPr lang="en-CH" dirty="0"/>
                  <a:t>Only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b="0" dirty="0"/>
                  <a:t> and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b="0" dirty="0"/>
                  <a:t> are valid for both R1 and R2</a:t>
                </a:r>
              </a:p>
              <a:p>
                <a:pPr lvl="1"/>
                <a:r>
                  <a:rPr lang="en-CH" b="0" dirty="0"/>
                  <a:t>Seems hard to g</a:t>
                </a:r>
                <a:r>
                  <a:rPr lang="en-CH" dirty="0"/>
                  <a:t>et out of these positions, but always feasible</a:t>
                </a:r>
                <a:endParaRPr lang="en-CH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72D5B1-FFF9-E254-4E58-290EA269C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9B7874-C041-1240-C170-3820522E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Problem with the setup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214F4-7E66-69B3-6F2D-193448808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A2D0D-4914-D510-9E6C-C790456C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16E1C-5218-AAE6-5746-433016A1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56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FD9E72-9B9A-6AE0-DF31-F6A58AE170D4}"/>
              </a:ext>
            </a:extLst>
          </p:cNvPr>
          <p:cNvSpPr/>
          <p:nvPr/>
        </p:nvSpPr>
        <p:spPr>
          <a:xfrm>
            <a:off x="971600" y="401191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EDF1C-7213-F3C6-F231-A1B82F77A739}"/>
              </a:ext>
            </a:extLst>
          </p:cNvPr>
          <p:cNvSpPr/>
          <p:nvPr/>
        </p:nvSpPr>
        <p:spPr>
          <a:xfrm>
            <a:off x="971600" y="3291830"/>
            <a:ext cx="288032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H</a:t>
            </a:r>
            <a:r>
              <a:rPr lang="en-CH" dirty="0"/>
              <a:t>eld by R1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FBE138-0D15-E501-554E-FBBC522367CD}"/>
              </a:ext>
            </a:extLst>
          </p:cNvPr>
          <p:cNvSpPr/>
          <p:nvPr/>
        </p:nvSpPr>
        <p:spPr>
          <a:xfrm>
            <a:off x="3131840" y="2571750"/>
            <a:ext cx="288032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H</a:t>
            </a:r>
            <a:r>
              <a:rPr lang="en-CH" dirty="0"/>
              <a:t>eld by R2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69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A35753-F06D-A8A3-7AF1-A13289FE3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H" dirty="0"/>
                  <a:t>A prototype of reward function was tested: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𝑏𝑙𝑜𝑐𝑘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𝑠𝑙𝑜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h𝑜𝑙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𝑑𝑖𝑠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𝑓𝑜𝑟𝑏𝑖𝑑𝑑𝑒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CH" dirty="0"/>
                  <a:t>: Reward for connecting two regions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𝑏𝑙𝑜𝑐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putting a new block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𝑠𝑙𝑜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performing a slow action </a:t>
                </a:r>
                <a14:m>
                  <m:oMath xmlns:m="http://schemas.openxmlformats.org/officeDocument/2006/math">
                    <m:r>
                      <a:rPr lang="en-CH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h𝑜𝑙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holding a block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𝑑𝑖𝑠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increasing the distance between the connected regions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H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  <m:t>𝑏𝑙𝑜𝑐𝑘</m:t>
                                    </m:r>
                                    <m: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CH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H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CH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H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H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CH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CH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H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CH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  <m:t>𝑏𝑙𝑜𝑐𝑘</m:t>
                                    </m:r>
                                    <m: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H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CH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H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CH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H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CH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den>
                        </m:f>
                      </m:e>
                    </m:func>
                  </m:oMath>
                </a14:m>
                <a:r>
                  <a:rPr lang="en-CH" dirty="0"/>
                  <a:t>, </a:t>
                </a:r>
              </a:p>
              <a:p>
                <a:pPr lvl="3"/>
                <a:r>
                  <a:rPr lang="en-CH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H" dirty="0"/>
                  <a:t>: the shortest distance between x and y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H" dirty="0"/>
                  <a:t>: the region to which the block will be connected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/>
                  <a:t>: any region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𝑓𝑜𝑟𝑏𝑖𝑑𝑑𝑒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performing an illegal action</a:t>
                </a:r>
              </a:p>
              <a:p>
                <a:pPr lvl="2"/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A35753-F06D-A8A3-7AF1-A13289FE3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0A20DC4-43B2-F0A5-003A-5562F2B9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Reward function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3F361-3D94-B0AF-EF1A-3E8B3B26F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C6D55-EB82-1198-C118-A5F92014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842C4-CC4D-E001-A428-F894B333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407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A8D11C-0BAE-A364-E656-ED7CA9F18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discrete simulator is finished:</a:t>
            </a:r>
          </a:p>
          <a:p>
            <a:pPr lvl="1"/>
            <a:r>
              <a:rPr lang="en-CH" dirty="0"/>
              <a:t>Animation is possible (but quite slow)</a:t>
            </a:r>
          </a:p>
          <a:p>
            <a:pPr lvl="1"/>
            <a:endParaRPr lang="en-CH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E184C-5C1C-64B5-8C1D-6FDFC3C9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Advances in simulation: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B394C-3A77-4BD9-DE41-77B05C5B3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41C0A-EB5F-BB6A-FD54-61F97D11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1D37A-FB49-0361-F971-D47705F07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899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4560826-CBE3-B168-83C4-757CF534B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88" t="24720" r="8031" b="29565"/>
          <a:stretch/>
        </p:blipFill>
        <p:spPr>
          <a:xfrm>
            <a:off x="5033865" y="1408922"/>
            <a:ext cx="3335694" cy="224401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4A6A2B-C0D0-1527-6E8B-3E47371AE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Animation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D5D05-79B7-BEF9-4862-D28EA19A1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FEF45-15CC-A4B7-3063-15BB490A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674E0-FC10-8D29-9540-CCC6B69A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59</a:t>
            </a:fld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4E2138-5D0F-03C9-B2DC-8DE9F98760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04" t="33790" r="10062" b="34175"/>
          <a:stretch/>
        </p:blipFill>
        <p:spPr>
          <a:xfrm>
            <a:off x="1547664" y="1779662"/>
            <a:ext cx="3331029" cy="16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5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94D8B5-910A-9A5A-4E7E-E49E612A3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constraints</a:t>
            </a:r>
          </a:p>
          <a:p>
            <a:r>
              <a:rPr lang="en-US" dirty="0"/>
              <a:t>Can be solved by several algorithms</a:t>
            </a:r>
          </a:p>
          <a:p>
            <a:pPr lvl="1"/>
            <a:r>
              <a:rPr lang="en-US" dirty="0"/>
              <a:t>Cassowary algorithm:</a:t>
            </a:r>
          </a:p>
          <a:p>
            <a:pPr lvl="2"/>
            <a:r>
              <a:rPr lang="en-US" dirty="0"/>
              <a:t>Allows to dynamically add and remove constraints.</a:t>
            </a:r>
          </a:p>
          <a:p>
            <a:pPr lvl="2"/>
            <a:r>
              <a:rPr lang="en-US" dirty="0"/>
              <a:t>Pure python =&gt;</a:t>
            </a:r>
            <a:r>
              <a:rPr lang="en-GB" dirty="0"/>
              <a:t> probably slower</a:t>
            </a:r>
          </a:p>
          <a:p>
            <a:pPr lvl="1"/>
            <a:r>
              <a:rPr lang="en-GB" dirty="0" err="1"/>
              <a:t>Gekko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Interface building models in binary from the constraints, using different types of solvers</a:t>
            </a:r>
          </a:p>
          <a:p>
            <a:pPr lvl="3"/>
            <a:r>
              <a:rPr lang="en-GB" dirty="0"/>
              <a:t>Would need extensive tests, but probably faster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D85DF-5FBB-B00F-3810-7215B8B2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CA3C9-2BB4-0E29-9C5C-7862D6626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38E2C-DD57-2FFE-3E16-43F56749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C710B-8F62-D455-C1D3-F5D5E2C5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9939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D7014C-9AF5-0148-942E-44C333B3A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Find a (probabilistic) model for state transition:</a:t>
                </a:r>
              </a:p>
              <a:p>
                <a:pPr lvl="1"/>
                <a:r>
                  <a:rPr lang="en-CH" dirty="0"/>
                  <a:t>Key features:</a:t>
                </a:r>
              </a:p>
              <a:p>
                <a:pPr lvl="2"/>
                <a:r>
                  <a:rPr lang="en-CH" dirty="0"/>
                  <a:t>On a relatively small grid (10x7) already 420 dimensional states</a:t>
                </a:r>
              </a:p>
              <a:p>
                <a:pPr lvl="2"/>
                <a:r>
                  <a:rPr lang="en-CH" dirty="0"/>
                  <a:t>Only the hold and connection grids are useful in the cost function, and their values are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∈{−1,0,1}</m:t>
                    </m:r>
                  </m:oMath>
                </a14:m>
                <a:r>
                  <a:rPr lang="en-CH" dirty="0"/>
                  <a:t> in the case of a 2 players, 2 region to connect, game</a:t>
                </a:r>
              </a:p>
              <a:p>
                <a:pPr lvl="2"/>
                <a:r>
                  <a:rPr lang="en-CH" dirty="0"/>
                  <a:t>Action can easily be embedded in a (5x5) array</a:t>
                </a:r>
              </a:p>
              <a:p>
                <a:pPr lvl="2"/>
                <a:r>
                  <a:rPr lang="en-CH" dirty="0" err="1"/>
                  <a:t>Dimen</a:t>
                </a:r>
                <a:r>
                  <a:rPr lang="fr-CH" dirty="0"/>
                  <a:t>s</a:t>
                </a:r>
                <a:r>
                  <a:rPr lang="en-CH" dirty="0"/>
                  <a:t>ions of a state-action pair: 10’500 integer values</a:t>
                </a:r>
              </a:p>
              <a:p>
                <a:pPr lvl="3"/>
                <a:r>
                  <a:rPr lang="en-CH" dirty="0"/>
                  <a:t>Need dimensionality reduction</a:t>
                </a:r>
              </a:p>
              <a:p>
                <a:pPr lvl="3"/>
                <a:r>
                  <a:rPr lang="en-CH" dirty="0"/>
                  <a:t>Maybe transformer-like architecture?</a:t>
                </a:r>
              </a:p>
              <a:p>
                <a:pPr lvl="3"/>
                <a:r>
                  <a:rPr lang="en-CH" dirty="0"/>
                  <a:t>Or PCA on the visited samples</a:t>
                </a:r>
              </a:p>
              <a:p>
                <a:r>
                  <a:rPr lang="en-CH" dirty="0"/>
                  <a:t>Implement a modified version of H-MARL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D7014C-9AF5-0148-942E-44C333B3A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BBEC01-BB91-7931-DDE3-B365A788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tasks: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5138F-937F-9A23-A1A0-31D31DC1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B202D-7508-2FA0-FD0C-CD78B9909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4DECC-3AD7-2DF3-6E95-7C8821152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4416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8BE3B7-F8C4-A953-4A9C-64D6A300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31/10/22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983E71-F675-2D88-1321-D67BDB465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New animation</a:t>
            </a:r>
          </a:p>
          <a:p>
            <a:r>
              <a:rPr lang="en-CH" dirty="0"/>
              <a:t>Deep Q learning</a:t>
            </a:r>
          </a:p>
          <a:p>
            <a:r>
              <a:rPr lang="fr-CH" dirty="0" err="1"/>
              <a:t>Wolpertinger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BA50099-C500-08B0-1415-B05D9DED0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60694-426E-23C1-4CBD-7EDF8A7E7F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39F02-833D-446B-4018-217D8385F2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820D7-BA5C-895B-F22E-4CDC0126BA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8416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1A8BBA-E69B-5BAB-002F-C05E31B5A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Two formats:</a:t>
            </a:r>
          </a:p>
          <a:p>
            <a:pPr lvl="1"/>
            <a:r>
              <a:rPr lang="en-CH" dirty="0"/>
              <a:t>HTLM</a:t>
            </a:r>
          </a:p>
          <a:p>
            <a:pPr lvl="2"/>
            <a:r>
              <a:rPr lang="fr-CH" dirty="0" err="1">
                <a:hlinkClick r:id="rId2" action="ppaction://hlinkfile"/>
              </a:rPr>
              <a:t>link</a:t>
            </a:r>
            <a:r>
              <a:rPr lang="fr-CH" dirty="0">
                <a:hlinkClick r:id="rId2" action="ppaction://hlinkfile"/>
              </a:rPr>
              <a:t> to file</a:t>
            </a:r>
            <a:endParaRPr lang="en-CH" dirty="0"/>
          </a:p>
          <a:p>
            <a:pPr lvl="1"/>
            <a:r>
              <a:rPr lang="en-CH" dirty="0"/>
              <a:t>Gif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1D3D86D-537D-464C-BEEC-47FAC2F52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Animation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73B3A-1F41-986A-8129-E2EE587C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2714A-6435-F3A6-46DA-AEFFACDBE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A16DB-37A3-C149-4E8A-AD476260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62</a:t>
            </a:fld>
            <a:endParaRPr lang="fr-FR"/>
          </a:p>
        </p:txBody>
      </p:sp>
      <p:pic>
        <p:nvPicPr>
          <p:cNvPr id="13" name="Picture 12" descr="A picture containing aircraft, airplane, transport&#10;&#10;Description automatically generated">
            <a:extLst>
              <a:ext uri="{FF2B5EF4-FFF2-40B4-BE49-F238E27FC236}">
                <a16:creationId xmlns:a16="http://schemas.microsoft.com/office/drawing/2014/main" id="{BB41CFB4-4894-A52F-04A0-9FBE053F4A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32" b="32806"/>
          <a:stretch/>
        </p:blipFill>
        <p:spPr>
          <a:xfrm>
            <a:off x="2915816" y="2715766"/>
            <a:ext cx="4296195" cy="189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55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F0050-2324-0E7F-3BD6-B336B0609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Composed of 2 simple parts:</a:t>
            </a:r>
          </a:p>
          <a:p>
            <a:r>
              <a:rPr lang="fr-CH" dirty="0"/>
              <a:t>A</a:t>
            </a:r>
            <a:r>
              <a:rPr lang="en-CH" dirty="0"/>
              <a:t> state encoder:</a:t>
            </a:r>
          </a:p>
          <a:p>
            <a:pPr lvl="1"/>
            <a:r>
              <a:rPr lang="en-CH" dirty="0"/>
              <a:t>Take the grids and transform it into a vector</a:t>
            </a:r>
          </a:p>
          <a:p>
            <a:pPr lvl="2"/>
            <a:r>
              <a:rPr lang="en-CH" dirty="0"/>
              <a:t>For now, it is implemented by a simple convolutional layer, that takes the ups and down as two separate channels</a:t>
            </a:r>
          </a:p>
          <a:p>
            <a:r>
              <a:rPr lang="en-CH" dirty="0"/>
              <a:t>An action-value decoder</a:t>
            </a:r>
          </a:p>
          <a:p>
            <a:pPr lvl="1"/>
            <a:r>
              <a:rPr lang="en-CH" dirty="0"/>
              <a:t>For a given state vector, give the value of each action</a:t>
            </a:r>
          </a:p>
          <a:p>
            <a:r>
              <a:rPr lang="en-CH" dirty="0"/>
              <a:t>The tuples of (state-action-reward-</a:t>
            </a:r>
            <a:r>
              <a:rPr lang="en-CH" dirty="0" err="1"/>
              <a:t>newstate</a:t>
            </a:r>
            <a:r>
              <a:rPr lang="en-CH" dirty="0"/>
              <a:t>) are shared between the agents for training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02880-9091-95AF-1428-230088B8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Deep Q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CCFDC-9DF0-F81E-25BA-D555240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916C-D1C4-2FA6-C0B7-A48E505FE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B0D24-65E9-73D7-1124-C6FA73CD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51781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F0050-2324-0E7F-3BD6-B336B0609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Train off-policy by using a replay buffer</a:t>
            </a:r>
          </a:p>
          <a:p>
            <a:r>
              <a:rPr lang="en-CH" dirty="0"/>
              <a:t>Explore by having an optimistic Q table and </a:t>
            </a:r>
            <a:r>
              <a:rPr lang="en-CH" dirty="0" err="1"/>
              <a:t>cho</a:t>
            </a:r>
            <a:r>
              <a:rPr lang="fr-CH" dirty="0"/>
              <a:t>o</a:t>
            </a:r>
            <a:r>
              <a:rPr lang="en-CH" dirty="0"/>
              <a:t>sing its actions by using </a:t>
            </a:r>
            <a:r>
              <a:rPr lang="en-CH" dirty="0" err="1"/>
              <a:t>softmax</a:t>
            </a:r>
            <a:r>
              <a:rPr lang="en-CH" dirty="0"/>
              <a:t> over them</a:t>
            </a:r>
          </a:p>
          <a:p>
            <a:r>
              <a:rPr lang="en-CH" dirty="0"/>
              <a:t>Able to find an unforeseen solution:</a:t>
            </a:r>
          </a:p>
          <a:p>
            <a:endParaRPr lang="en-CH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02880-9091-95AF-1428-230088B8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Deep Q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CCFDC-9DF0-F81E-25BA-D555240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916C-D1C4-2FA6-C0B7-A48E505FE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B0D24-65E9-73D7-1124-C6FA73CD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64</a:t>
            </a:fld>
            <a:endParaRPr lang="fr-FR"/>
          </a:p>
        </p:txBody>
      </p:sp>
      <p:pic>
        <p:nvPicPr>
          <p:cNvPr id="8" name="Picture 7" descr="A picture containing aircraft, airplane, transport&#10;&#10;Description automatically generated">
            <a:extLst>
              <a:ext uri="{FF2B5EF4-FFF2-40B4-BE49-F238E27FC236}">
                <a16:creationId xmlns:a16="http://schemas.microsoft.com/office/drawing/2014/main" id="{E00DC19F-85BE-CF2D-92D7-9DF56F719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8" t="46420" r="25405" b="26321"/>
          <a:stretch/>
        </p:blipFill>
        <p:spPr>
          <a:xfrm>
            <a:off x="5436096" y="2787774"/>
            <a:ext cx="2844801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115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8F0050-2324-0E7F-3BD6-B336B0609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Implementation:</a:t>
                </a:r>
              </a:p>
              <a:p>
                <a:pPr lvl="1"/>
                <a:r>
                  <a:rPr lang="en-CH" dirty="0"/>
                  <a:t>Explore by having an optimistic Q table and </a:t>
                </a:r>
                <a:r>
                  <a:rPr lang="en-CH" dirty="0" err="1"/>
                  <a:t>cho</a:t>
                </a:r>
                <a:r>
                  <a:rPr lang="fr-CH" dirty="0"/>
                  <a:t>o</a:t>
                </a:r>
                <a:r>
                  <a:rPr lang="en-CH" dirty="0"/>
                  <a:t>sing its actions by using </a:t>
                </a:r>
                <a:r>
                  <a:rPr lang="en-CH" dirty="0" err="1"/>
                  <a:t>softmax</a:t>
                </a:r>
                <a:r>
                  <a:rPr lang="en-CH" dirty="0"/>
                  <a:t> over them</a:t>
                </a:r>
              </a:p>
              <a:p>
                <a:pPr lvl="1"/>
                <a:r>
                  <a:rPr lang="fr-CH" dirty="0"/>
                  <a:t>C</a:t>
                </a:r>
                <a:r>
                  <a:rPr lang="en-CH" dirty="0"/>
                  <a:t>hose action as: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=â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â</m:t>
                        </m:r>
                      </m:sub>
                    </m:sSub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CH" dirty="0"/>
                  <a:t> takes a state and return the expected value for each action: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, …]</m:t>
                    </m:r>
                  </m:oMath>
                </a14:m>
                <a:endParaRPr lang="en-CH" dirty="0"/>
              </a:p>
              <a:p>
                <a:pPr lvl="1"/>
                <a:r>
                  <a:rPr lang="en-CH" dirty="0"/>
                  <a:t>Train by using stochastic gradient descent:</a:t>
                </a:r>
              </a:p>
              <a:p>
                <a:pPr lvl="2"/>
                <a:r>
                  <a:rPr lang="fr-CH" dirty="0"/>
                  <a:t>S</a:t>
                </a:r>
                <a:r>
                  <a:rPr lang="en-CH" dirty="0"/>
                  <a:t>ample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H" dirty="0"/>
                  <a:t> transition tuples (state-action-reward-</a:t>
                </a:r>
                <a:r>
                  <a:rPr lang="en-CH" dirty="0" err="1"/>
                  <a:t>newstate</a:t>
                </a:r>
                <a:r>
                  <a:rPr lang="en-CH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H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∗(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CH" dirty="0"/>
                          <m:t> </m:t>
                        </m:r>
                      </m:e>
                    </m:nary>
                  </m:oMath>
                </a14:m>
                <a:endParaRPr lang="en-CH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𝛼𝜃</m:t>
                    </m:r>
                  </m:oMath>
                </a14:m>
                <a:endParaRPr lang="en-CH" dirty="0"/>
              </a:p>
              <a:p>
                <a:endParaRPr lang="en-CH" b="1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8F0050-2324-0E7F-3BD6-B336B060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 b="-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D02880-9091-95AF-1428-230088B8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Deep Q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CCFDC-9DF0-F81E-25BA-D555240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916C-D1C4-2FA6-C0B7-A48E505FE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B0D24-65E9-73D7-1124-C6FA73CD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325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68058F-E308-4852-9584-528C805FF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Efficient algorithm when a lot of actions are possible</a:t>
            </a:r>
          </a:p>
          <a:p>
            <a:r>
              <a:rPr lang="en-CH" dirty="0"/>
              <a:t>Apparently ~1300 actions is not enough for it to be more efficient than </a:t>
            </a:r>
            <a:r>
              <a:rPr lang="en-CH" dirty="0" err="1"/>
              <a:t>DeepQ</a:t>
            </a:r>
            <a:endParaRPr lang="en-CH" dirty="0"/>
          </a:p>
          <a:p>
            <a:r>
              <a:rPr lang="en-CH" dirty="0"/>
              <a:t>Based on deep deterministic gradient descent and actor critique model</a:t>
            </a:r>
          </a:p>
          <a:p>
            <a:r>
              <a:rPr lang="en-CH" dirty="0"/>
              <a:t>Generate a continuous </a:t>
            </a:r>
            <a:r>
              <a:rPr lang="en-CH" dirty="0" err="1"/>
              <a:t>protoaction</a:t>
            </a:r>
            <a:r>
              <a:rPr lang="en-CH" dirty="0"/>
              <a:t> and use </a:t>
            </a:r>
            <a:r>
              <a:rPr lang="en-CH" dirty="0" err="1"/>
              <a:t>knn</a:t>
            </a:r>
            <a:r>
              <a:rPr lang="en-CH" dirty="0"/>
              <a:t> to project it on k real actions, then select it using </a:t>
            </a:r>
            <a:r>
              <a:rPr lang="en-CH" dirty="0" err="1"/>
              <a:t>softmax</a:t>
            </a:r>
            <a:endParaRPr lang="en-CH" dirty="0"/>
          </a:p>
          <a:p>
            <a:pPr lvl="1"/>
            <a:endParaRPr lang="en-CH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0BFA12-6DD4-5B3F-56E6-9B4DE4D1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Wolpertinger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00BE8-34B4-90C4-74AE-24E6B743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59306-C5F1-9C6E-F135-43682E10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785DE-1A95-42C5-6B28-687BF106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289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68058F-E308-4852-9584-528C805FF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Efficient algorithm when a lot of actions are possible</a:t>
            </a:r>
          </a:p>
          <a:p>
            <a:r>
              <a:rPr lang="en-CH" dirty="0"/>
              <a:t>Apparently ~1300 is not enough for it to be more efficient than </a:t>
            </a:r>
            <a:r>
              <a:rPr lang="en-CH" dirty="0" err="1"/>
              <a:t>DeepQ</a:t>
            </a:r>
            <a:endParaRPr lang="en-CH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0BFA12-6DD4-5B3F-56E6-9B4DE4D1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Wolpertinger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00BE8-34B4-90C4-74AE-24E6B743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59306-C5F1-9C6E-F135-43682E10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785DE-1A95-42C5-6B28-687BF106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3479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039B47-3D67-0D40-6562-DE537B0A9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small script allows the plotting of the blocks: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A264DE-582D-00AA-EFEE-8983BFAD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plotting capabilities: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8D362-8852-530C-F141-E1A279D4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E1608-93D3-D565-9FB5-357EA708C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192D7-8466-CE68-1E5A-A422F7F3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24BE6B-AEA7-BAEE-1395-E8C840228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2787774"/>
            <a:ext cx="2092921" cy="201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66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808DE8-85AF-50D4-7740-E59CBA21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The environment will contain:</a:t>
            </a:r>
          </a:p>
          <a:p>
            <a:pPr lvl="1"/>
            <a:r>
              <a:rPr lang="en-GB" dirty="0"/>
              <a:t>R </a:t>
            </a:r>
            <a:r>
              <a:rPr lang="en-GB" dirty="0">
                <a:solidFill>
                  <a:schemeClr val="accent1"/>
                </a:solidFill>
              </a:rPr>
              <a:t>robots</a:t>
            </a:r>
            <a:r>
              <a:rPr lang="en-GB" dirty="0"/>
              <a:t>:</a:t>
            </a:r>
          </a:p>
          <a:p>
            <a:pPr lvl="2"/>
            <a:r>
              <a:rPr lang="en-GB" dirty="0">
                <a:solidFill>
                  <a:schemeClr val="accent5"/>
                </a:solidFill>
              </a:rPr>
              <a:t>Actions</a:t>
            </a:r>
            <a:r>
              <a:rPr lang="en-GB" dirty="0"/>
              <a:t> can be:</a:t>
            </a:r>
          </a:p>
          <a:p>
            <a:pPr lvl="3"/>
            <a:r>
              <a:rPr lang="en-GB" dirty="0"/>
              <a:t>Release a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  <a:r>
              <a:rPr lang="en-GB" dirty="0"/>
              <a:t>:</a:t>
            </a:r>
          </a:p>
          <a:p>
            <a:pPr lvl="4"/>
            <a:r>
              <a:rPr lang="en-GB" dirty="0"/>
              <a:t>Add the </a:t>
            </a:r>
            <a:r>
              <a:rPr lang="en-GB" dirty="0">
                <a:solidFill>
                  <a:srgbClr val="FF0000"/>
                </a:solidFill>
              </a:rPr>
              <a:t>constraints</a:t>
            </a:r>
            <a:r>
              <a:rPr lang="en-GB" dirty="0"/>
              <a:t> regarding a free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  <a:r>
              <a:rPr lang="en-GB" dirty="0"/>
              <a:t> to the system</a:t>
            </a:r>
          </a:p>
          <a:p>
            <a:pPr lvl="5"/>
            <a:r>
              <a:rPr lang="en-GB" dirty="0"/>
              <a:t>Sum of forces and torque must be 0</a:t>
            </a:r>
          </a:p>
          <a:p>
            <a:pPr lvl="4"/>
            <a:r>
              <a:rPr lang="en-GB" dirty="0"/>
              <a:t>Remove the </a:t>
            </a:r>
            <a:r>
              <a:rPr lang="en-GB" dirty="0">
                <a:solidFill>
                  <a:srgbClr val="FF0000"/>
                </a:solidFill>
              </a:rPr>
              <a:t>constraints</a:t>
            </a:r>
            <a:r>
              <a:rPr lang="en-GB" dirty="0"/>
              <a:t> regarding the hold block</a:t>
            </a:r>
          </a:p>
          <a:p>
            <a:pPr lvl="5"/>
            <a:r>
              <a:rPr lang="en-GB" dirty="0"/>
              <a:t>Max torque and force applied</a:t>
            </a:r>
          </a:p>
          <a:p>
            <a:pPr lvl="3"/>
            <a:r>
              <a:rPr lang="en-GB" dirty="0"/>
              <a:t>Pick a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  <a:r>
              <a:rPr lang="en-GB" dirty="0"/>
              <a:t> from a </a:t>
            </a:r>
            <a:r>
              <a:rPr lang="en-GB" dirty="0">
                <a:solidFill>
                  <a:srgbClr val="00B0F0"/>
                </a:solidFill>
              </a:rPr>
              <a:t>list</a:t>
            </a:r>
            <a:r>
              <a:rPr lang="en-GB" dirty="0"/>
              <a:t> and create </a:t>
            </a:r>
            <a:r>
              <a:rPr lang="en-GB" dirty="0">
                <a:solidFill>
                  <a:srgbClr val="7030A0"/>
                </a:solidFill>
              </a:rPr>
              <a:t>interfaces</a:t>
            </a:r>
            <a:r>
              <a:rPr lang="en-GB" dirty="0"/>
              <a:t> at a chosen location in its </a:t>
            </a:r>
            <a:r>
              <a:rPr lang="en-GB" dirty="0">
                <a:solidFill>
                  <a:srgbClr val="92D050"/>
                </a:solidFill>
              </a:rPr>
              <a:t>range</a:t>
            </a:r>
          </a:p>
          <a:p>
            <a:pPr lvl="1"/>
            <a:r>
              <a:rPr lang="en-US" dirty="0"/>
              <a:t>N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A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>
                <a:solidFill>
                  <a:schemeClr val="tx2"/>
                </a:solidFill>
              </a:rPr>
              <a:t> is defined by 4 corners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It has a constant density, and its center of mass can then easily be computed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Each free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>
                <a:solidFill>
                  <a:schemeClr val="tx2"/>
                </a:solidFill>
              </a:rPr>
              <a:t> add 2 </a:t>
            </a:r>
            <a:r>
              <a:rPr lang="en-US" dirty="0">
                <a:solidFill>
                  <a:srgbClr val="FF0000"/>
                </a:solidFill>
              </a:rPr>
              <a:t>constraints</a:t>
            </a:r>
            <a:r>
              <a:rPr lang="en-US" dirty="0">
                <a:solidFill>
                  <a:schemeClr val="tx2"/>
                </a:solidFill>
              </a:rPr>
              <a:t> to the static system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Each hold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>
                <a:solidFill>
                  <a:schemeClr val="tx2"/>
                </a:solidFill>
              </a:rPr>
              <a:t> add 2 slack </a:t>
            </a:r>
            <a:r>
              <a:rPr lang="en-US" dirty="0">
                <a:solidFill>
                  <a:srgbClr val="FF0000"/>
                </a:solidFill>
              </a:rPr>
              <a:t>constraints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Each block has at least 1 </a:t>
            </a:r>
            <a:r>
              <a:rPr lang="en-US" dirty="0">
                <a:solidFill>
                  <a:srgbClr val="7030A0"/>
                </a:solidFill>
              </a:rPr>
              <a:t>interface</a:t>
            </a:r>
            <a:r>
              <a:rPr lang="en-US" dirty="0">
                <a:solidFill>
                  <a:schemeClr val="tx2"/>
                </a:solidFill>
              </a:rPr>
              <a:t> between either the ground or another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</a:p>
          <a:p>
            <a:pPr lvl="2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0B4381-D048-FEA5-F44E-6037EF5D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set-up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16F3A-2304-2E95-A218-376EBAA1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0FAA6-A94E-255A-48CC-1129C3CB5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38D9C-A643-911B-386B-867F025A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515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808DE8-85AF-50D4-7740-E59CBA21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environment will contain:</a:t>
            </a:r>
          </a:p>
          <a:p>
            <a:pPr lvl="1"/>
            <a:r>
              <a:rPr lang="en-GB" dirty="0"/>
              <a:t>I </a:t>
            </a:r>
            <a:r>
              <a:rPr lang="en-GB" dirty="0">
                <a:solidFill>
                  <a:srgbClr val="7030A0"/>
                </a:solidFill>
              </a:rPr>
              <a:t>interfaces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The </a:t>
            </a:r>
            <a:r>
              <a:rPr lang="en-GB" dirty="0">
                <a:solidFill>
                  <a:srgbClr val="7030A0"/>
                </a:solidFill>
              </a:rPr>
              <a:t>interfaces</a:t>
            </a:r>
            <a:r>
              <a:rPr lang="en-GB" dirty="0"/>
              <a:t> link together the side of a block with a side or corner of another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</a:p>
          <a:p>
            <a:pPr lvl="2"/>
            <a:r>
              <a:rPr lang="en-GB" dirty="0"/>
              <a:t>Each interface add either 2 </a:t>
            </a:r>
            <a:r>
              <a:rPr lang="en-GB" dirty="0">
                <a:solidFill>
                  <a:srgbClr val="FF0000"/>
                </a:solidFill>
              </a:rPr>
              <a:t>constraints</a:t>
            </a:r>
            <a:r>
              <a:rPr lang="en-GB" dirty="0"/>
              <a:t> to the system in case of side-side </a:t>
            </a:r>
            <a:r>
              <a:rPr lang="en-GB" dirty="0">
                <a:solidFill>
                  <a:srgbClr val="7030A0"/>
                </a:solidFill>
              </a:rPr>
              <a:t>interface</a:t>
            </a:r>
            <a:r>
              <a:rPr lang="en-GB" dirty="0"/>
              <a:t>, or only 1 in case of side-corner </a:t>
            </a:r>
            <a:r>
              <a:rPr lang="en-GB" dirty="0">
                <a:solidFill>
                  <a:srgbClr val="7030A0"/>
                </a:solidFill>
              </a:rPr>
              <a:t>interface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list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lvl="2"/>
            <a:r>
              <a:rPr lang="en-US" dirty="0"/>
              <a:t>Needed to describe the possible action of the </a:t>
            </a:r>
            <a:r>
              <a:rPr lang="en-US" dirty="0">
                <a:solidFill>
                  <a:schemeClr val="accent1"/>
                </a:solidFill>
              </a:rPr>
              <a:t>robots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Contains a set of possible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/>
              <a:t> that the robots can pick from, and the number of remaining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/>
              <a:t> of the corresponding shape</a:t>
            </a:r>
          </a:p>
          <a:p>
            <a:pPr lvl="2"/>
            <a:r>
              <a:rPr lang="en-US" dirty="0"/>
              <a:t>Ideas: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list</a:t>
            </a:r>
            <a:r>
              <a:rPr lang="en-US" dirty="0"/>
              <a:t> contains exactly the right number of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/>
              <a:t> needed for a structure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list</a:t>
            </a:r>
            <a:r>
              <a:rPr lang="en-US" dirty="0"/>
              <a:t> contains infinitely many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/>
              <a:t> of each type</a:t>
            </a:r>
          </a:p>
          <a:p>
            <a:pPr lvl="2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0B4381-D048-FEA5-F44E-6037EF5D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set-up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16F3A-2304-2E95-A218-376EBAA1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0FAA6-A94E-255A-48CC-1129C3CB5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38D9C-A643-911B-386B-867F025A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03160"/>
      </p:ext>
    </p:extLst>
  </p:cSld>
  <p:clrMapOvr>
    <a:masterClrMapping/>
  </p:clrMapOvr>
</p:sld>
</file>

<file path=ppt/theme/theme1.xml><?xml version="1.0" encoding="utf-8"?>
<a:theme xmlns:a="http://schemas.openxmlformats.org/drawingml/2006/main" name="EPFL_templat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FL_template" id="{2E660469-EC61-48A3-88C5-28F177B364B3}" vid="{76F41B4F-3BBA-4CB7-A5F3-9F9EBABA4B0F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976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560EE79-211E-4584-84BE-0BDE948C3D6E}">
  <we:reference id="wa104380862" version="1.5.0.0" store="en-US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99FA8D06FC4E4D9BDB248FA23932AC" ma:contentTypeVersion="2" ma:contentTypeDescription="Crée un document." ma:contentTypeScope="" ma:versionID="c4bb9d964b431578a3ed2a275a9c1fa3">
  <xsd:schema xmlns:xsd="http://www.w3.org/2001/XMLSchema" xmlns:xs="http://www.w3.org/2001/XMLSchema" xmlns:p="http://schemas.microsoft.com/office/2006/metadata/properties" xmlns:ns3="2302d107-bdfe-4c22-b00a-f7e6f9775023" targetNamespace="http://schemas.microsoft.com/office/2006/metadata/properties" ma:root="true" ma:fieldsID="15c071f295482dcad52542ed5f003297" ns3:_="">
    <xsd:import namespace="2302d107-bdfe-4c22-b00a-f7e6f977502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2d107-bdfe-4c22-b00a-f7e6f9775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E9BE3F-455B-46A8-9FF4-8B1E589529DE}">
  <ds:schemaRefs>
    <ds:schemaRef ds:uri="http://schemas.microsoft.com/office/2006/documentManagement/types"/>
    <ds:schemaRef ds:uri="http://schemas.microsoft.com/office/2006/metadata/properties"/>
    <ds:schemaRef ds:uri="2302d107-bdfe-4c22-b00a-f7e6f9775023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0670323-1112-41CE-9F94-135755CF04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02d107-bdfe-4c22-b00a-f7e6f97750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1A0176-86B5-4D8E-967A-6B29E4C5CD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EPFL_template</Template>
  <TotalTime>0</TotalTime>
  <Words>3115</Words>
  <Application>Microsoft Office PowerPoint</Application>
  <PresentationFormat>On-screen Show (16:9)</PresentationFormat>
  <Paragraphs>632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Cambria Math</vt:lpstr>
      <vt:lpstr>Franklin Gothic Demi Cond</vt:lpstr>
      <vt:lpstr>Wingdings</vt:lpstr>
      <vt:lpstr>EPFL_template</vt:lpstr>
      <vt:lpstr>Weekly Progress</vt:lpstr>
      <vt:lpstr>27/09/22</vt:lpstr>
      <vt:lpstr>Stability as a DCSP</vt:lpstr>
      <vt:lpstr>Stability as a DCSP</vt:lpstr>
      <vt:lpstr>Stability as a DCSP</vt:lpstr>
      <vt:lpstr>Stability as a DCSP</vt:lpstr>
      <vt:lpstr>Basic plotting capabilities:</vt:lpstr>
      <vt:lpstr>Problem set-up</vt:lpstr>
      <vt:lpstr>Problem set-up</vt:lpstr>
      <vt:lpstr>Problem setup</vt:lpstr>
      <vt:lpstr>Next step:</vt:lpstr>
      <vt:lpstr>04/10/22</vt:lpstr>
      <vt:lpstr>Interface definition</vt:lpstr>
      <vt:lpstr>Update in simulation:</vt:lpstr>
      <vt:lpstr>Update in simulation:</vt:lpstr>
      <vt:lpstr>Adding the block is easy</vt:lpstr>
      <vt:lpstr>Adding the block is easy</vt:lpstr>
      <vt:lpstr>Questions</vt:lpstr>
      <vt:lpstr>Question about the intersection</vt:lpstr>
      <vt:lpstr>Next steps</vt:lpstr>
      <vt:lpstr>11/10/22</vt:lpstr>
      <vt:lpstr>Contact points</vt:lpstr>
      <vt:lpstr>Contact points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set: discretised state space</vt:lpstr>
      <vt:lpstr>Observation set</vt:lpstr>
      <vt:lpstr>18/10/22</vt:lpstr>
      <vt:lpstr>Switch to discrete</vt:lpstr>
      <vt:lpstr>Switch to discrete</vt:lpstr>
      <vt:lpstr>Switch to discrete</vt:lpstr>
      <vt:lpstr>Possible scenarios</vt:lpstr>
      <vt:lpstr>Possible scenarios</vt:lpstr>
      <vt:lpstr>Equilibrium</vt:lpstr>
      <vt:lpstr>Equilibrium results</vt:lpstr>
      <vt:lpstr>25/10/22</vt:lpstr>
      <vt:lpstr>Game elements</vt:lpstr>
      <vt:lpstr>Agents</vt:lpstr>
      <vt:lpstr>Agents</vt:lpstr>
      <vt:lpstr>Agents</vt:lpstr>
      <vt:lpstr>States</vt:lpstr>
      <vt:lpstr>States</vt:lpstr>
      <vt:lpstr>State transition</vt:lpstr>
      <vt:lpstr>State transition</vt:lpstr>
      <vt:lpstr>State transition</vt:lpstr>
      <vt:lpstr>Terminal state</vt:lpstr>
      <vt:lpstr>Problem with the setup</vt:lpstr>
      <vt:lpstr>Reward function</vt:lpstr>
      <vt:lpstr>Advances in simulation:</vt:lpstr>
      <vt:lpstr>Animation</vt:lpstr>
      <vt:lpstr>Next tasks:</vt:lpstr>
      <vt:lpstr>31/10/22</vt:lpstr>
      <vt:lpstr>Animation</vt:lpstr>
      <vt:lpstr>Deep Q learning</vt:lpstr>
      <vt:lpstr>Deep Q learning</vt:lpstr>
      <vt:lpstr>Deep Q learning</vt:lpstr>
      <vt:lpstr>Wolpertinger</vt:lpstr>
      <vt:lpstr>Wolpertinger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Progress</dc:title>
  <dc:creator>Vallat Gabriel Rémi</dc:creator>
  <cp:lastModifiedBy>Vallat Gabriel Rémi</cp:lastModifiedBy>
  <cp:revision>6</cp:revision>
  <dcterms:created xsi:type="dcterms:W3CDTF">2022-09-26T11:56:40Z</dcterms:created>
  <dcterms:modified xsi:type="dcterms:W3CDTF">2022-11-01T10:00:58Z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0x0101005999FA8D06FC4E4D9BDB248FA23932AC</vt:lpwstr>
  </property>
</Properties>
</file>